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7" r:id="rId2"/>
    <p:sldId id="258" r:id="rId3"/>
    <p:sldId id="259" r:id="rId4"/>
    <p:sldId id="264" r:id="rId5"/>
    <p:sldId id="260" r:id="rId6"/>
    <p:sldId id="273" r:id="rId7"/>
    <p:sldId id="262" r:id="rId8"/>
    <p:sldId id="272" r:id="rId9"/>
    <p:sldId id="261" r:id="rId10"/>
    <p:sldId id="274" r:id="rId11"/>
    <p:sldId id="263" r:id="rId12"/>
    <p:sldId id="275" r:id="rId13"/>
    <p:sldId id="256" r:id="rId14"/>
    <p:sldId id="266" r:id="rId15"/>
    <p:sldId id="271" r:id="rId16"/>
    <p:sldId id="267" r:id="rId17"/>
    <p:sldId id="268" r:id="rId18"/>
    <p:sldId id="269" r:id="rId19"/>
    <p:sldId id="27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29"/>
    <p:restoredTop sz="94643"/>
  </p:normalViewPr>
  <p:slideViewPr>
    <p:cSldViewPr snapToGrid="0" snapToObjects="1">
      <p:cViewPr varScale="1">
        <p:scale>
          <a:sx n="71" d="100"/>
          <a:sy n="71" d="100"/>
        </p:scale>
        <p:origin x="168" y="1224"/>
      </p:cViewPr>
      <p:guideLst/>
    </p:cSldViewPr>
  </p:slideViewPr>
  <p:notesTextViewPr>
    <p:cViewPr>
      <p:scale>
        <a:sx n="1" d="1"/>
        <a:sy n="1" d="1"/>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Workbook2"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Delay</a:t>
            </a:r>
            <a:r>
              <a:rPr lang="en-US" baseline="0"/>
              <a:t> in Germation (Conditional Mean)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Sheet1!$B$2</c:f>
              <c:strCache>
                <c:ptCount val="1"/>
                <c:pt idx="0">
                  <c:v>Chile de Agua</c:v>
                </c:pt>
              </c:strCache>
            </c:strRef>
          </c:tx>
          <c:spPr>
            <a:ln w="19050" cap="rnd">
              <a:solidFill>
                <a:schemeClr val="accent1"/>
              </a:solidFill>
              <a:round/>
            </a:ln>
            <a:effectLst/>
          </c:spPr>
          <c:marker>
            <c:symbol val="none"/>
          </c:marker>
          <c:cat>
            <c:strRef>
              <c:f>Sheet1!$C$1:$F$1</c:f>
              <c:strCache>
                <c:ptCount val="4"/>
                <c:pt idx="0">
                  <c:v>trt0</c:v>
                </c:pt>
                <c:pt idx="1">
                  <c:v>trt10</c:v>
                </c:pt>
                <c:pt idx="2">
                  <c:v>trt15</c:v>
                </c:pt>
                <c:pt idx="3">
                  <c:v>trt20</c:v>
                </c:pt>
              </c:strCache>
            </c:strRef>
          </c:cat>
          <c:val>
            <c:numRef>
              <c:f>Sheet1!$C$2:$F$2</c:f>
              <c:numCache>
                <c:formatCode>General</c:formatCode>
                <c:ptCount val="4"/>
                <c:pt idx="0">
                  <c:v>-16.092482</c:v>
                </c:pt>
                <c:pt idx="1">
                  <c:v>-21.766325999999999</c:v>
                </c:pt>
                <c:pt idx="2">
                  <c:v>-21.359577999999999</c:v>
                </c:pt>
                <c:pt idx="3">
                  <c:v>-51.107849999999999</c:v>
                </c:pt>
              </c:numCache>
            </c:numRef>
          </c:val>
          <c:smooth val="0"/>
          <c:extLst>
            <c:ext xmlns:c16="http://schemas.microsoft.com/office/drawing/2014/chart" uri="{C3380CC4-5D6E-409C-BE32-E72D297353CC}">
              <c16:uniqueId val="{00000000-89E4-884A-A7DF-F517E1247FBB}"/>
            </c:ext>
          </c:extLst>
        </c:ser>
        <c:ser>
          <c:idx val="1"/>
          <c:order val="1"/>
          <c:tx>
            <c:strRef>
              <c:f>Sheet1!$B$3</c:f>
              <c:strCache>
                <c:ptCount val="1"/>
                <c:pt idx="0">
                  <c:v>Taviche</c:v>
                </c:pt>
              </c:strCache>
            </c:strRef>
          </c:tx>
          <c:spPr>
            <a:ln w="19050" cap="rnd">
              <a:solidFill>
                <a:schemeClr val="accent2"/>
              </a:solidFill>
              <a:round/>
            </a:ln>
            <a:effectLst/>
          </c:spPr>
          <c:marker>
            <c:symbol val="none"/>
          </c:marker>
          <c:cat>
            <c:strRef>
              <c:f>Sheet1!$C$1:$F$1</c:f>
              <c:strCache>
                <c:ptCount val="4"/>
                <c:pt idx="0">
                  <c:v>trt0</c:v>
                </c:pt>
                <c:pt idx="1">
                  <c:v>trt10</c:v>
                </c:pt>
                <c:pt idx="2">
                  <c:v>trt15</c:v>
                </c:pt>
                <c:pt idx="3">
                  <c:v>trt20</c:v>
                </c:pt>
              </c:strCache>
            </c:strRef>
          </c:cat>
          <c:val>
            <c:numRef>
              <c:f>Sheet1!$C$3:$F$3</c:f>
              <c:numCache>
                <c:formatCode>General</c:formatCode>
                <c:ptCount val="4"/>
                <c:pt idx="0">
                  <c:v>-10.72906</c:v>
                </c:pt>
                <c:pt idx="1">
                  <c:v>-15.381081999999999</c:v>
                </c:pt>
                <c:pt idx="2">
                  <c:v>-28.410547999999999</c:v>
                </c:pt>
                <c:pt idx="3">
                  <c:v>-41.832999999999998</c:v>
                </c:pt>
              </c:numCache>
            </c:numRef>
          </c:val>
          <c:smooth val="0"/>
          <c:extLst>
            <c:ext xmlns:c16="http://schemas.microsoft.com/office/drawing/2014/chart" uri="{C3380CC4-5D6E-409C-BE32-E72D297353CC}">
              <c16:uniqueId val="{00000001-89E4-884A-A7DF-F517E1247FBB}"/>
            </c:ext>
          </c:extLst>
        </c:ser>
        <c:ser>
          <c:idx val="2"/>
          <c:order val="2"/>
          <c:tx>
            <c:strRef>
              <c:f>Sheet1!$B$4</c:f>
              <c:strCache>
                <c:ptCount val="1"/>
                <c:pt idx="0">
                  <c:v>Tusta</c:v>
                </c:pt>
              </c:strCache>
            </c:strRef>
          </c:tx>
          <c:spPr>
            <a:ln w="19050" cap="rnd">
              <a:solidFill>
                <a:schemeClr val="accent3"/>
              </a:solidFill>
              <a:round/>
            </a:ln>
            <a:effectLst/>
          </c:spPr>
          <c:marker>
            <c:symbol val="none"/>
          </c:marker>
          <c:cat>
            <c:strRef>
              <c:f>Sheet1!$C$1:$F$1</c:f>
              <c:strCache>
                <c:ptCount val="4"/>
                <c:pt idx="0">
                  <c:v>trt0</c:v>
                </c:pt>
                <c:pt idx="1">
                  <c:v>trt10</c:v>
                </c:pt>
                <c:pt idx="2">
                  <c:v>trt15</c:v>
                </c:pt>
                <c:pt idx="3">
                  <c:v>trt20</c:v>
                </c:pt>
              </c:strCache>
            </c:strRef>
          </c:cat>
          <c:val>
            <c:numRef>
              <c:f>Sheet1!$C$4:$F$4</c:f>
              <c:numCache>
                <c:formatCode>General</c:formatCode>
                <c:ptCount val="4"/>
                <c:pt idx="0">
                  <c:v>3.1506189999999998</c:v>
                </c:pt>
                <c:pt idx="1">
                  <c:v>4.9418699999999998</c:v>
                </c:pt>
                <c:pt idx="2">
                  <c:v>15.27408</c:v>
                </c:pt>
                <c:pt idx="3">
                  <c:v>16.079599999999999</c:v>
                </c:pt>
              </c:numCache>
            </c:numRef>
          </c:val>
          <c:smooth val="0"/>
          <c:extLst>
            <c:ext xmlns:c16="http://schemas.microsoft.com/office/drawing/2014/chart" uri="{C3380CC4-5D6E-409C-BE32-E72D297353CC}">
              <c16:uniqueId val="{00000002-89E4-884A-A7DF-F517E1247FBB}"/>
            </c:ext>
          </c:extLst>
        </c:ser>
        <c:ser>
          <c:idx val="3"/>
          <c:order val="3"/>
          <c:tx>
            <c:strRef>
              <c:f>Sheet1!$B$5</c:f>
              <c:strCache>
                <c:ptCount val="1"/>
              </c:strCache>
            </c:strRef>
          </c:tx>
          <c:spPr>
            <a:ln w="19050" cap="rnd">
              <a:solidFill>
                <a:schemeClr val="accent4"/>
              </a:solidFill>
              <a:round/>
            </a:ln>
            <a:effectLst/>
          </c:spPr>
          <c:marker>
            <c:symbol val="none"/>
          </c:marker>
          <c:cat>
            <c:strRef>
              <c:f>Sheet1!$C$1:$F$1</c:f>
              <c:strCache>
                <c:ptCount val="4"/>
                <c:pt idx="0">
                  <c:v>trt0</c:v>
                </c:pt>
                <c:pt idx="1">
                  <c:v>trt10</c:v>
                </c:pt>
                <c:pt idx="2">
                  <c:v>trt15</c:v>
                </c:pt>
                <c:pt idx="3">
                  <c:v>trt20</c:v>
                </c:pt>
              </c:strCache>
            </c:strRef>
          </c:cat>
          <c:val>
            <c:numRef>
              <c:f>Sheet1!$C$5:$F$5</c:f>
              <c:numCache>
                <c:formatCode>General</c:formatCode>
                <c:ptCount val="4"/>
                <c:pt idx="0">
                  <c:v>39.752692000000003</c:v>
                </c:pt>
                <c:pt idx="1">
                  <c:v>55.620058</c:v>
                </c:pt>
                <c:pt idx="2">
                  <c:v>82.946831000000003</c:v>
                </c:pt>
                <c:pt idx="3">
                  <c:v>142.77673999999999</c:v>
                </c:pt>
              </c:numCache>
            </c:numRef>
          </c:val>
          <c:smooth val="0"/>
          <c:extLst>
            <c:ext xmlns:c16="http://schemas.microsoft.com/office/drawing/2014/chart" uri="{C3380CC4-5D6E-409C-BE32-E72D297353CC}">
              <c16:uniqueId val="{00000003-89E4-884A-A7DF-F517E1247FBB}"/>
            </c:ext>
          </c:extLst>
        </c:ser>
        <c:ser>
          <c:idx val="4"/>
          <c:order val="4"/>
          <c:tx>
            <c:strRef>
              <c:f>Sheet1!$B$6</c:f>
              <c:strCache>
                <c:ptCount val="1"/>
                <c:pt idx="0">
                  <c:v>Chigole</c:v>
                </c:pt>
              </c:strCache>
            </c:strRef>
          </c:tx>
          <c:spPr>
            <a:ln w="19050" cap="rnd">
              <a:solidFill>
                <a:schemeClr val="accent5"/>
              </a:solidFill>
              <a:round/>
            </a:ln>
            <a:effectLst/>
          </c:spPr>
          <c:marker>
            <c:symbol val="none"/>
          </c:marker>
          <c:cat>
            <c:strRef>
              <c:f>Sheet1!$C$1:$F$1</c:f>
              <c:strCache>
                <c:ptCount val="4"/>
                <c:pt idx="0">
                  <c:v>trt0</c:v>
                </c:pt>
                <c:pt idx="1">
                  <c:v>trt10</c:v>
                </c:pt>
                <c:pt idx="2">
                  <c:v>trt15</c:v>
                </c:pt>
                <c:pt idx="3">
                  <c:v>trt20</c:v>
                </c:pt>
              </c:strCache>
            </c:strRef>
          </c:cat>
          <c:val>
            <c:numRef>
              <c:f>Sheet1!$C$6:$F$6</c:f>
              <c:numCache>
                <c:formatCode>General</c:formatCode>
                <c:ptCount val="4"/>
                <c:pt idx="0">
                  <c:v>-17.936434999999999</c:v>
                </c:pt>
                <c:pt idx="1">
                  <c:v>-25.846050000000002</c:v>
                </c:pt>
                <c:pt idx="2">
                  <c:v>-49.656408999999996</c:v>
                </c:pt>
                <c:pt idx="3">
                  <c:v>-71.117930000000001</c:v>
                </c:pt>
              </c:numCache>
            </c:numRef>
          </c:val>
          <c:smooth val="0"/>
          <c:extLst>
            <c:ext xmlns:c16="http://schemas.microsoft.com/office/drawing/2014/chart" uri="{C3380CC4-5D6E-409C-BE32-E72D297353CC}">
              <c16:uniqueId val="{00000004-89E4-884A-A7DF-F517E1247FBB}"/>
            </c:ext>
          </c:extLst>
        </c:ser>
        <c:ser>
          <c:idx val="5"/>
          <c:order val="5"/>
          <c:tx>
            <c:strRef>
              <c:f>Sheet1!$B$7</c:f>
              <c:strCache>
                <c:ptCount val="1"/>
                <c:pt idx="0">
                  <c:v>Chile Bolita</c:v>
                </c:pt>
              </c:strCache>
            </c:strRef>
          </c:tx>
          <c:spPr>
            <a:ln w="19050" cap="rnd">
              <a:solidFill>
                <a:schemeClr val="accent6"/>
              </a:solidFill>
              <a:round/>
            </a:ln>
            <a:effectLst/>
          </c:spPr>
          <c:marker>
            <c:symbol val="none"/>
          </c:marker>
          <c:cat>
            <c:strRef>
              <c:f>Sheet1!$C$1:$F$1</c:f>
              <c:strCache>
                <c:ptCount val="4"/>
                <c:pt idx="0">
                  <c:v>trt0</c:v>
                </c:pt>
                <c:pt idx="1">
                  <c:v>trt10</c:v>
                </c:pt>
                <c:pt idx="2">
                  <c:v>trt15</c:v>
                </c:pt>
                <c:pt idx="3">
                  <c:v>trt20</c:v>
                </c:pt>
              </c:strCache>
            </c:strRef>
          </c:cat>
          <c:val>
            <c:numRef>
              <c:f>Sheet1!$C$7:$F$7</c:f>
              <c:numCache>
                <c:formatCode>General</c:formatCode>
                <c:ptCount val="4"/>
                <c:pt idx="0">
                  <c:v>-6.1307289999999997</c:v>
                </c:pt>
                <c:pt idx="1">
                  <c:v>-9.3247509999999991</c:v>
                </c:pt>
                <c:pt idx="2">
                  <c:v>-24.96879299999998</c:v>
                </c:pt>
                <c:pt idx="3">
                  <c:v>-28.686610000000002</c:v>
                </c:pt>
              </c:numCache>
            </c:numRef>
          </c:val>
          <c:smooth val="0"/>
          <c:extLst>
            <c:ext xmlns:c16="http://schemas.microsoft.com/office/drawing/2014/chart" uri="{C3380CC4-5D6E-409C-BE32-E72D297353CC}">
              <c16:uniqueId val="{00000005-89E4-884A-A7DF-F517E1247FBB}"/>
            </c:ext>
          </c:extLst>
        </c:ser>
        <c:ser>
          <c:idx val="6"/>
          <c:order val="6"/>
          <c:tx>
            <c:strRef>
              <c:f>Sheet1!$B$8</c:f>
              <c:strCache>
                <c:ptCount val="1"/>
                <c:pt idx="0">
                  <c:v>Chile de Monte</c:v>
                </c:pt>
              </c:strCache>
            </c:strRef>
          </c:tx>
          <c:spPr>
            <a:ln w="19050" cap="rnd">
              <a:solidFill>
                <a:schemeClr val="accent1">
                  <a:lumMod val="60000"/>
                </a:schemeClr>
              </a:solidFill>
              <a:round/>
            </a:ln>
            <a:effectLst/>
          </c:spPr>
          <c:marker>
            <c:symbol val="none"/>
          </c:marker>
          <c:cat>
            <c:strRef>
              <c:f>Sheet1!$C$1:$F$1</c:f>
              <c:strCache>
                <c:ptCount val="4"/>
                <c:pt idx="0">
                  <c:v>trt0</c:v>
                </c:pt>
                <c:pt idx="1">
                  <c:v>trt10</c:v>
                </c:pt>
                <c:pt idx="2">
                  <c:v>trt15</c:v>
                </c:pt>
                <c:pt idx="3">
                  <c:v>trt20</c:v>
                </c:pt>
              </c:strCache>
            </c:strRef>
          </c:cat>
          <c:val>
            <c:numRef>
              <c:f>Sheet1!$C$8:$F$8</c:f>
              <c:numCache>
                <c:formatCode>General</c:formatCode>
                <c:ptCount val="4"/>
                <c:pt idx="0">
                  <c:v>24.845002999999998</c:v>
                </c:pt>
                <c:pt idx="1">
                  <c:v>35.334425000000003</c:v>
                </c:pt>
                <c:pt idx="2">
                  <c:v>61.173701999999999</c:v>
                </c:pt>
                <c:pt idx="3">
                  <c:v>94.344139999999996</c:v>
                </c:pt>
              </c:numCache>
            </c:numRef>
          </c:val>
          <c:smooth val="0"/>
          <c:extLst>
            <c:ext xmlns:c16="http://schemas.microsoft.com/office/drawing/2014/chart" uri="{C3380CC4-5D6E-409C-BE32-E72D297353CC}">
              <c16:uniqueId val="{00000006-89E4-884A-A7DF-F517E1247FBB}"/>
            </c:ext>
          </c:extLst>
        </c:ser>
        <c:ser>
          <c:idx val="7"/>
          <c:order val="7"/>
          <c:tx>
            <c:strRef>
              <c:f>Sheet1!$B$9</c:f>
              <c:strCache>
                <c:ptCount val="1"/>
                <c:pt idx="0">
                  <c:v>Costeno Rojo</c:v>
                </c:pt>
              </c:strCache>
            </c:strRef>
          </c:tx>
          <c:spPr>
            <a:ln w="19050" cap="rnd">
              <a:solidFill>
                <a:schemeClr val="accent2">
                  <a:lumMod val="60000"/>
                </a:schemeClr>
              </a:solidFill>
              <a:round/>
            </a:ln>
            <a:effectLst/>
          </c:spPr>
          <c:marker>
            <c:symbol val="none"/>
          </c:marker>
          <c:cat>
            <c:strRef>
              <c:f>Sheet1!$C$1:$F$1</c:f>
              <c:strCache>
                <c:ptCount val="4"/>
                <c:pt idx="0">
                  <c:v>trt0</c:v>
                </c:pt>
                <c:pt idx="1">
                  <c:v>trt10</c:v>
                </c:pt>
                <c:pt idx="2">
                  <c:v>trt15</c:v>
                </c:pt>
                <c:pt idx="3">
                  <c:v>trt20</c:v>
                </c:pt>
              </c:strCache>
            </c:strRef>
          </c:cat>
          <c:val>
            <c:numRef>
              <c:f>Sheet1!$C$9:$F$9</c:f>
              <c:numCache>
                <c:formatCode>General</c:formatCode>
                <c:ptCount val="4"/>
                <c:pt idx="0">
                  <c:v>-32.782159999999998</c:v>
                </c:pt>
                <c:pt idx="1">
                  <c:v>-44.959040000000002</c:v>
                </c:pt>
                <c:pt idx="2">
                  <c:v>-53.596941000000001</c:v>
                </c:pt>
                <c:pt idx="3">
                  <c:v>-109.63446999999999</c:v>
                </c:pt>
              </c:numCache>
            </c:numRef>
          </c:val>
          <c:smooth val="0"/>
          <c:extLst>
            <c:ext xmlns:c16="http://schemas.microsoft.com/office/drawing/2014/chart" uri="{C3380CC4-5D6E-409C-BE32-E72D297353CC}">
              <c16:uniqueId val="{00000007-89E4-884A-A7DF-F517E1247FBB}"/>
            </c:ext>
          </c:extLst>
        </c:ser>
        <c:ser>
          <c:idx val="8"/>
          <c:order val="8"/>
          <c:tx>
            <c:strRef>
              <c:f>Sheet1!$B$10</c:f>
              <c:strCache>
                <c:ptCount val="1"/>
                <c:pt idx="0">
                  <c:v>Frutescens</c:v>
                </c:pt>
              </c:strCache>
            </c:strRef>
          </c:tx>
          <c:spPr>
            <a:ln w="19050" cap="rnd">
              <a:solidFill>
                <a:schemeClr val="accent3">
                  <a:lumMod val="60000"/>
                </a:schemeClr>
              </a:solidFill>
              <a:round/>
            </a:ln>
            <a:effectLst/>
          </c:spPr>
          <c:marker>
            <c:symbol val="none"/>
          </c:marker>
          <c:cat>
            <c:strRef>
              <c:f>Sheet1!$C$1:$F$1</c:f>
              <c:strCache>
                <c:ptCount val="4"/>
                <c:pt idx="0">
                  <c:v>trt0</c:v>
                </c:pt>
                <c:pt idx="1">
                  <c:v>trt10</c:v>
                </c:pt>
                <c:pt idx="2">
                  <c:v>trt15</c:v>
                </c:pt>
                <c:pt idx="3">
                  <c:v>trt20</c:v>
                </c:pt>
              </c:strCache>
            </c:strRef>
          </c:cat>
          <c:val>
            <c:numRef>
              <c:f>Sheet1!$C$10:$F$10</c:f>
              <c:numCache>
                <c:formatCode>General</c:formatCode>
                <c:ptCount val="4"/>
                <c:pt idx="0">
                  <c:v>-4.448512</c:v>
                </c:pt>
                <c:pt idx="1">
                  <c:v>-7.211214</c:v>
                </c:pt>
                <c:pt idx="2">
                  <c:v>-25.373526999999999</c:v>
                </c:pt>
                <c:pt idx="3">
                  <c:v>-24.78828</c:v>
                </c:pt>
              </c:numCache>
            </c:numRef>
          </c:val>
          <c:smooth val="0"/>
          <c:extLst>
            <c:ext xmlns:c16="http://schemas.microsoft.com/office/drawing/2014/chart" uri="{C3380CC4-5D6E-409C-BE32-E72D297353CC}">
              <c16:uniqueId val="{00000008-89E4-884A-A7DF-F517E1247FBB}"/>
            </c:ext>
          </c:extLst>
        </c:ser>
        <c:ser>
          <c:idx val="9"/>
          <c:order val="9"/>
          <c:tx>
            <c:strRef>
              <c:f>Sheet1!$B$11</c:f>
              <c:strCache>
                <c:ptCount val="1"/>
                <c:pt idx="0">
                  <c:v>Guajillo</c:v>
                </c:pt>
              </c:strCache>
            </c:strRef>
          </c:tx>
          <c:spPr>
            <a:ln w="19050" cap="rnd">
              <a:solidFill>
                <a:schemeClr val="accent4">
                  <a:lumMod val="60000"/>
                </a:schemeClr>
              </a:solidFill>
              <a:round/>
            </a:ln>
            <a:effectLst/>
          </c:spPr>
          <c:marker>
            <c:symbol val="none"/>
          </c:marker>
          <c:cat>
            <c:strRef>
              <c:f>Sheet1!$C$1:$F$1</c:f>
              <c:strCache>
                <c:ptCount val="4"/>
                <c:pt idx="0">
                  <c:v>trt0</c:v>
                </c:pt>
                <c:pt idx="1">
                  <c:v>trt10</c:v>
                </c:pt>
                <c:pt idx="2">
                  <c:v>trt15</c:v>
                </c:pt>
                <c:pt idx="3">
                  <c:v>trt20</c:v>
                </c:pt>
              </c:strCache>
            </c:strRef>
          </c:cat>
          <c:val>
            <c:numRef>
              <c:f>Sheet1!$C$11:$F$11</c:f>
              <c:numCache>
                <c:formatCode>General</c:formatCode>
                <c:ptCount val="4"/>
                <c:pt idx="0">
                  <c:v>34.446027999999998</c:v>
                </c:pt>
                <c:pt idx="1">
                  <c:v>50.199986000000003</c:v>
                </c:pt>
                <c:pt idx="2">
                  <c:v>104.556031</c:v>
                </c:pt>
                <c:pt idx="3">
                  <c:v>141.61231000000001</c:v>
                </c:pt>
              </c:numCache>
            </c:numRef>
          </c:val>
          <c:smooth val="0"/>
          <c:extLst>
            <c:ext xmlns:c16="http://schemas.microsoft.com/office/drawing/2014/chart" uri="{C3380CC4-5D6E-409C-BE32-E72D297353CC}">
              <c16:uniqueId val="{00000009-89E4-884A-A7DF-F517E1247FBB}"/>
            </c:ext>
          </c:extLst>
        </c:ser>
        <c:ser>
          <c:idx val="10"/>
          <c:order val="10"/>
          <c:tx>
            <c:strRef>
              <c:f>Sheet1!$B$12</c:f>
              <c:strCache>
                <c:ptCount val="1"/>
                <c:pt idx="0">
                  <c:v>Guina Dahni</c:v>
                </c:pt>
              </c:strCache>
            </c:strRef>
          </c:tx>
          <c:spPr>
            <a:ln w="19050" cap="rnd">
              <a:solidFill>
                <a:schemeClr val="accent5">
                  <a:lumMod val="60000"/>
                </a:schemeClr>
              </a:solidFill>
              <a:round/>
            </a:ln>
            <a:effectLst/>
          </c:spPr>
          <c:marker>
            <c:symbol val="none"/>
          </c:marker>
          <c:cat>
            <c:strRef>
              <c:f>Sheet1!$C$1:$F$1</c:f>
              <c:strCache>
                <c:ptCount val="4"/>
                <c:pt idx="0">
                  <c:v>trt0</c:v>
                </c:pt>
                <c:pt idx="1">
                  <c:v>trt10</c:v>
                </c:pt>
                <c:pt idx="2">
                  <c:v>trt15</c:v>
                </c:pt>
                <c:pt idx="3">
                  <c:v>trt20</c:v>
                </c:pt>
              </c:strCache>
            </c:strRef>
          </c:cat>
          <c:val>
            <c:numRef>
              <c:f>Sheet1!$C$12:$F$12</c:f>
              <c:numCache>
                <c:formatCode>General</c:formatCode>
                <c:ptCount val="4"/>
                <c:pt idx="0">
                  <c:v>-17.716411000000001</c:v>
                </c:pt>
                <c:pt idx="1">
                  <c:v>-25.165776000000001</c:v>
                </c:pt>
                <c:pt idx="2">
                  <c:v>-43.125926</c:v>
                </c:pt>
                <c:pt idx="3">
                  <c:v>-67.003280000000004</c:v>
                </c:pt>
              </c:numCache>
            </c:numRef>
          </c:val>
          <c:smooth val="0"/>
          <c:extLst>
            <c:ext xmlns:c16="http://schemas.microsoft.com/office/drawing/2014/chart" uri="{C3380CC4-5D6E-409C-BE32-E72D297353CC}">
              <c16:uniqueId val="{0000000A-89E4-884A-A7DF-F517E1247FBB}"/>
            </c:ext>
          </c:extLst>
        </c:ser>
        <c:ser>
          <c:idx val="11"/>
          <c:order val="11"/>
          <c:tx>
            <c:strRef>
              <c:f>Sheet1!$B$13</c:f>
              <c:strCache>
                <c:ptCount val="1"/>
                <c:pt idx="0">
                  <c:v>Mareno</c:v>
                </c:pt>
              </c:strCache>
            </c:strRef>
          </c:tx>
          <c:spPr>
            <a:ln w="19050" cap="rnd">
              <a:solidFill>
                <a:schemeClr val="accent6">
                  <a:lumMod val="60000"/>
                </a:schemeClr>
              </a:solidFill>
              <a:round/>
            </a:ln>
            <a:effectLst/>
          </c:spPr>
          <c:marker>
            <c:symbol val="none"/>
          </c:marker>
          <c:cat>
            <c:strRef>
              <c:f>Sheet1!$C$1:$F$1</c:f>
              <c:strCache>
                <c:ptCount val="4"/>
                <c:pt idx="0">
                  <c:v>trt0</c:v>
                </c:pt>
                <c:pt idx="1">
                  <c:v>trt10</c:v>
                </c:pt>
                <c:pt idx="2">
                  <c:v>trt15</c:v>
                </c:pt>
                <c:pt idx="3">
                  <c:v>trt20</c:v>
                </c:pt>
              </c:strCache>
            </c:strRef>
          </c:cat>
          <c:val>
            <c:numRef>
              <c:f>Sheet1!$C$13:$F$13</c:f>
              <c:numCache>
                <c:formatCode>General</c:formatCode>
                <c:ptCount val="4"/>
                <c:pt idx="0">
                  <c:v>16.829467000000001</c:v>
                </c:pt>
                <c:pt idx="1">
                  <c:v>24.884141</c:v>
                </c:pt>
                <c:pt idx="2">
                  <c:v>56.914501999999999</c:v>
                </c:pt>
                <c:pt idx="3">
                  <c:v>72.381039999999999</c:v>
                </c:pt>
              </c:numCache>
            </c:numRef>
          </c:val>
          <c:smooth val="0"/>
          <c:extLst>
            <c:ext xmlns:c16="http://schemas.microsoft.com/office/drawing/2014/chart" uri="{C3380CC4-5D6E-409C-BE32-E72D297353CC}">
              <c16:uniqueId val="{0000000B-89E4-884A-A7DF-F517E1247FBB}"/>
            </c:ext>
          </c:extLst>
        </c:ser>
        <c:ser>
          <c:idx val="12"/>
          <c:order val="12"/>
          <c:tx>
            <c:strRef>
              <c:f>Sheet1!$B$14</c:f>
              <c:strCache>
                <c:ptCount val="1"/>
                <c:pt idx="0">
                  <c:v>Mirasol</c:v>
                </c:pt>
              </c:strCache>
            </c:strRef>
          </c:tx>
          <c:spPr>
            <a:ln w="19050" cap="rnd">
              <a:solidFill>
                <a:schemeClr val="accent1">
                  <a:lumMod val="80000"/>
                  <a:lumOff val="20000"/>
                </a:schemeClr>
              </a:solidFill>
              <a:round/>
            </a:ln>
            <a:effectLst/>
          </c:spPr>
          <c:marker>
            <c:symbol val="none"/>
          </c:marker>
          <c:cat>
            <c:strRef>
              <c:f>Sheet1!$C$1:$F$1</c:f>
              <c:strCache>
                <c:ptCount val="4"/>
                <c:pt idx="0">
                  <c:v>trt0</c:v>
                </c:pt>
                <c:pt idx="1">
                  <c:v>trt10</c:v>
                </c:pt>
                <c:pt idx="2">
                  <c:v>trt15</c:v>
                </c:pt>
                <c:pt idx="3">
                  <c:v>trt20</c:v>
                </c:pt>
              </c:strCache>
            </c:strRef>
          </c:cat>
          <c:val>
            <c:numRef>
              <c:f>Sheet1!$C$14:$F$14</c:f>
              <c:numCache>
                <c:formatCode>General</c:formatCode>
                <c:ptCount val="4"/>
                <c:pt idx="0">
                  <c:v>14.917773</c:v>
                </c:pt>
                <c:pt idx="1">
                  <c:v>19.045674000000002</c:v>
                </c:pt>
                <c:pt idx="2">
                  <c:v>1.3501030000000001</c:v>
                </c:pt>
                <c:pt idx="3">
                  <c:v>37.274590000000003</c:v>
                </c:pt>
              </c:numCache>
            </c:numRef>
          </c:val>
          <c:smooth val="0"/>
          <c:extLst>
            <c:ext xmlns:c16="http://schemas.microsoft.com/office/drawing/2014/chart" uri="{C3380CC4-5D6E-409C-BE32-E72D297353CC}">
              <c16:uniqueId val="{0000000C-89E4-884A-A7DF-F517E1247FBB}"/>
            </c:ext>
          </c:extLst>
        </c:ser>
        <c:ser>
          <c:idx val="13"/>
          <c:order val="13"/>
          <c:tx>
            <c:strRef>
              <c:f>Sheet1!$B$15</c:f>
              <c:strCache>
                <c:ptCount val="1"/>
                <c:pt idx="0">
                  <c:v>Payaso</c:v>
                </c:pt>
              </c:strCache>
            </c:strRef>
          </c:tx>
          <c:spPr>
            <a:ln w="19050" cap="rnd">
              <a:solidFill>
                <a:schemeClr val="accent2">
                  <a:lumMod val="80000"/>
                  <a:lumOff val="20000"/>
                </a:schemeClr>
              </a:solidFill>
              <a:round/>
            </a:ln>
            <a:effectLst/>
          </c:spPr>
          <c:marker>
            <c:symbol val="none"/>
          </c:marker>
          <c:cat>
            <c:strRef>
              <c:f>Sheet1!$C$1:$F$1</c:f>
              <c:strCache>
                <c:ptCount val="4"/>
                <c:pt idx="0">
                  <c:v>trt0</c:v>
                </c:pt>
                <c:pt idx="1">
                  <c:v>trt10</c:v>
                </c:pt>
                <c:pt idx="2">
                  <c:v>trt15</c:v>
                </c:pt>
                <c:pt idx="3">
                  <c:v>trt20</c:v>
                </c:pt>
              </c:strCache>
            </c:strRef>
          </c:cat>
          <c:val>
            <c:numRef>
              <c:f>Sheet1!$C$15:$F$15</c:f>
              <c:numCache>
                <c:formatCode>General</c:formatCode>
                <c:ptCount val="4"/>
                <c:pt idx="0">
                  <c:v>-33.513379</c:v>
                </c:pt>
                <c:pt idx="1">
                  <c:v>-46.942062</c:v>
                </c:pt>
                <c:pt idx="2">
                  <c:v>-70.771715999999998</c:v>
                </c:pt>
                <c:pt idx="3">
                  <c:v>-120.82942</c:v>
                </c:pt>
              </c:numCache>
            </c:numRef>
          </c:val>
          <c:smooth val="0"/>
          <c:extLst>
            <c:ext xmlns:c16="http://schemas.microsoft.com/office/drawing/2014/chart" uri="{C3380CC4-5D6E-409C-BE32-E72D297353CC}">
              <c16:uniqueId val="{0000000D-89E4-884A-A7DF-F517E1247FBB}"/>
            </c:ext>
          </c:extLst>
        </c:ser>
        <c:ser>
          <c:idx val="14"/>
          <c:order val="14"/>
          <c:tx>
            <c:strRef>
              <c:f>Sheet1!$B$16</c:f>
              <c:strCache>
                <c:ptCount val="1"/>
                <c:pt idx="0">
                  <c:v>Solterito</c:v>
                </c:pt>
              </c:strCache>
            </c:strRef>
          </c:tx>
          <c:spPr>
            <a:ln w="19050" cap="rnd">
              <a:solidFill>
                <a:schemeClr val="accent3">
                  <a:lumMod val="80000"/>
                  <a:lumOff val="20000"/>
                </a:schemeClr>
              </a:solidFill>
              <a:round/>
            </a:ln>
            <a:effectLst/>
          </c:spPr>
          <c:marker>
            <c:symbol val="none"/>
          </c:marker>
          <c:cat>
            <c:strRef>
              <c:f>Sheet1!$C$1:$F$1</c:f>
              <c:strCache>
                <c:ptCount val="4"/>
                <c:pt idx="0">
                  <c:v>trt0</c:v>
                </c:pt>
                <c:pt idx="1">
                  <c:v>trt10</c:v>
                </c:pt>
                <c:pt idx="2">
                  <c:v>trt15</c:v>
                </c:pt>
                <c:pt idx="3">
                  <c:v>trt20</c:v>
                </c:pt>
              </c:strCache>
            </c:strRef>
          </c:cat>
          <c:val>
            <c:numRef>
              <c:f>Sheet1!$C$16:$F$16</c:f>
              <c:numCache>
                <c:formatCode>General</c:formatCode>
                <c:ptCount val="4"/>
                <c:pt idx="0">
                  <c:v>35.161363000000001</c:v>
                </c:pt>
                <c:pt idx="1">
                  <c:v>49.749644000000004</c:v>
                </c:pt>
                <c:pt idx="2">
                  <c:v>82.390822999999997</c:v>
                </c:pt>
                <c:pt idx="3">
                  <c:v>131.2276</c:v>
                </c:pt>
              </c:numCache>
            </c:numRef>
          </c:val>
          <c:smooth val="0"/>
          <c:extLst>
            <c:ext xmlns:c16="http://schemas.microsoft.com/office/drawing/2014/chart" uri="{C3380CC4-5D6E-409C-BE32-E72D297353CC}">
              <c16:uniqueId val="{0000000E-89E4-884A-A7DF-F517E1247FBB}"/>
            </c:ext>
          </c:extLst>
        </c:ser>
        <c:ser>
          <c:idx val="15"/>
          <c:order val="15"/>
          <c:tx>
            <c:strRef>
              <c:f>Sheet1!$B$17</c:f>
              <c:strCache>
                <c:ptCount val="1"/>
                <c:pt idx="0">
                  <c:v>Tusta</c:v>
                </c:pt>
              </c:strCache>
            </c:strRef>
          </c:tx>
          <c:spPr>
            <a:ln w="19050" cap="rnd">
              <a:solidFill>
                <a:schemeClr val="accent4">
                  <a:lumMod val="80000"/>
                  <a:lumOff val="20000"/>
                </a:schemeClr>
              </a:solidFill>
              <a:round/>
            </a:ln>
            <a:effectLst/>
          </c:spPr>
          <c:marker>
            <c:symbol val="none"/>
          </c:marker>
          <c:cat>
            <c:strRef>
              <c:f>Sheet1!$C$1:$F$1</c:f>
              <c:strCache>
                <c:ptCount val="4"/>
                <c:pt idx="0">
                  <c:v>trt0</c:v>
                </c:pt>
                <c:pt idx="1">
                  <c:v>trt10</c:v>
                </c:pt>
                <c:pt idx="2">
                  <c:v>trt15</c:v>
                </c:pt>
                <c:pt idx="3">
                  <c:v>trt20</c:v>
                </c:pt>
              </c:strCache>
            </c:strRef>
          </c:cat>
          <c:val>
            <c:numRef>
              <c:f>Sheet1!$C$17:$F$17</c:f>
              <c:numCache>
                <c:formatCode>General</c:formatCode>
                <c:ptCount val="4"/>
                <c:pt idx="0">
                  <c:v>-7.7924030000000002</c:v>
                </c:pt>
                <c:pt idx="1">
                  <c:v>-10.70166</c:v>
                </c:pt>
                <c:pt idx="2">
                  <c:v>-12.9811</c:v>
                </c:pt>
                <c:pt idx="3">
                  <c:v>-26.192340000000002</c:v>
                </c:pt>
              </c:numCache>
            </c:numRef>
          </c:val>
          <c:smooth val="0"/>
          <c:extLst>
            <c:ext xmlns:c16="http://schemas.microsoft.com/office/drawing/2014/chart" uri="{C3380CC4-5D6E-409C-BE32-E72D297353CC}">
              <c16:uniqueId val="{0000000F-89E4-884A-A7DF-F517E1247FBB}"/>
            </c:ext>
          </c:extLst>
        </c:ser>
        <c:ser>
          <c:idx val="16"/>
          <c:order val="16"/>
          <c:tx>
            <c:strRef>
              <c:f>Sheet1!$B$18</c:f>
              <c:strCache>
                <c:ptCount val="1"/>
                <c:pt idx="0">
                  <c:v>Tusta</c:v>
                </c:pt>
              </c:strCache>
            </c:strRef>
          </c:tx>
          <c:spPr>
            <a:ln w="19050" cap="rnd">
              <a:solidFill>
                <a:schemeClr val="accent5">
                  <a:lumMod val="80000"/>
                  <a:lumOff val="20000"/>
                </a:schemeClr>
              </a:solidFill>
              <a:round/>
            </a:ln>
            <a:effectLst/>
          </c:spPr>
          <c:marker>
            <c:symbol val="none"/>
          </c:marker>
          <c:cat>
            <c:strRef>
              <c:f>Sheet1!$C$1:$F$1</c:f>
              <c:strCache>
                <c:ptCount val="4"/>
                <c:pt idx="0">
                  <c:v>trt0</c:v>
                </c:pt>
                <c:pt idx="1">
                  <c:v>trt10</c:v>
                </c:pt>
                <c:pt idx="2">
                  <c:v>trt15</c:v>
                </c:pt>
                <c:pt idx="3">
                  <c:v>trt20</c:v>
                </c:pt>
              </c:strCache>
            </c:strRef>
          </c:cat>
          <c:val>
            <c:numRef>
              <c:f>Sheet1!$C$18:$F$18</c:f>
              <c:numCache>
                <c:formatCode>General</c:formatCode>
                <c:ptCount val="4"/>
                <c:pt idx="0">
                  <c:v>-2.4146930000000002</c:v>
                </c:pt>
                <c:pt idx="1">
                  <c:v>-4.0935579999999998</c:v>
                </c:pt>
                <c:pt idx="2">
                  <c:v>-16.695081999999999</c:v>
                </c:pt>
                <c:pt idx="3">
                  <c:v>-15.05531</c:v>
                </c:pt>
              </c:numCache>
            </c:numRef>
          </c:val>
          <c:smooth val="0"/>
          <c:extLst>
            <c:ext xmlns:c16="http://schemas.microsoft.com/office/drawing/2014/chart" uri="{C3380CC4-5D6E-409C-BE32-E72D297353CC}">
              <c16:uniqueId val="{00000010-89E4-884A-A7DF-F517E1247FBB}"/>
            </c:ext>
          </c:extLst>
        </c:ser>
        <c:ser>
          <c:idx val="17"/>
          <c:order val="17"/>
          <c:tx>
            <c:strRef>
              <c:f>Sheet1!$B$19</c:f>
              <c:strCache>
                <c:ptCount val="1"/>
                <c:pt idx="0">
                  <c:v>Costeno Amarillo</c:v>
                </c:pt>
              </c:strCache>
            </c:strRef>
          </c:tx>
          <c:spPr>
            <a:ln w="19050" cap="rnd">
              <a:solidFill>
                <a:schemeClr val="accent6">
                  <a:lumMod val="80000"/>
                  <a:lumOff val="20000"/>
                </a:schemeClr>
              </a:solidFill>
              <a:round/>
            </a:ln>
            <a:effectLst/>
          </c:spPr>
          <c:marker>
            <c:symbol val="none"/>
          </c:marker>
          <c:cat>
            <c:strRef>
              <c:f>Sheet1!$C$1:$F$1</c:f>
              <c:strCache>
                <c:ptCount val="4"/>
                <c:pt idx="0">
                  <c:v>trt0</c:v>
                </c:pt>
                <c:pt idx="1">
                  <c:v>trt10</c:v>
                </c:pt>
                <c:pt idx="2">
                  <c:v>trt15</c:v>
                </c:pt>
                <c:pt idx="3">
                  <c:v>trt20</c:v>
                </c:pt>
              </c:strCache>
            </c:strRef>
          </c:cat>
          <c:val>
            <c:numRef>
              <c:f>Sheet1!$C$19:$F$19</c:f>
              <c:numCache>
                <c:formatCode>General</c:formatCode>
                <c:ptCount val="4"/>
                <c:pt idx="0">
                  <c:v>-22.546351000000001</c:v>
                </c:pt>
                <c:pt idx="1">
                  <c:v>-31.276057999999999</c:v>
                </c:pt>
                <c:pt idx="2">
                  <c:v>-42.647652000000001</c:v>
                </c:pt>
                <c:pt idx="3">
                  <c:v>-78.570479999999975</c:v>
                </c:pt>
              </c:numCache>
            </c:numRef>
          </c:val>
          <c:smooth val="0"/>
          <c:extLst>
            <c:ext xmlns:c16="http://schemas.microsoft.com/office/drawing/2014/chart" uri="{C3380CC4-5D6E-409C-BE32-E72D297353CC}">
              <c16:uniqueId val="{00000011-89E4-884A-A7DF-F517E1247FBB}"/>
            </c:ext>
          </c:extLst>
        </c:ser>
        <c:ser>
          <c:idx val="18"/>
          <c:order val="18"/>
          <c:tx>
            <c:strRef>
              <c:f>Sheet1!$B$20</c:f>
              <c:strCache>
                <c:ptCount val="1"/>
                <c:pt idx="0">
                  <c:v>Costeno Rojo</c:v>
                </c:pt>
              </c:strCache>
            </c:strRef>
          </c:tx>
          <c:spPr>
            <a:ln w="19050" cap="rnd">
              <a:solidFill>
                <a:schemeClr val="accent1">
                  <a:lumMod val="80000"/>
                </a:schemeClr>
              </a:solidFill>
              <a:round/>
            </a:ln>
            <a:effectLst/>
          </c:spPr>
          <c:marker>
            <c:symbol val="none"/>
          </c:marker>
          <c:cat>
            <c:strRef>
              <c:f>Sheet1!$C$1:$F$1</c:f>
              <c:strCache>
                <c:ptCount val="4"/>
                <c:pt idx="0">
                  <c:v>trt0</c:v>
                </c:pt>
                <c:pt idx="1">
                  <c:v>trt10</c:v>
                </c:pt>
                <c:pt idx="2">
                  <c:v>trt15</c:v>
                </c:pt>
                <c:pt idx="3">
                  <c:v>trt20</c:v>
                </c:pt>
              </c:strCache>
            </c:strRef>
          </c:cat>
          <c:val>
            <c:numRef>
              <c:f>Sheet1!$C$20:$F$20</c:f>
              <c:numCache>
                <c:formatCode>General</c:formatCode>
                <c:ptCount val="4"/>
                <c:pt idx="0">
                  <c:v>-20.314216999999999</c:v>
                </c:pt>
                <c:pt idx="1">
                  <c:v>-27.852246000000001</c:v>
                </c:pt>
                <c:pt idx="2">
                  <c:v>-33.087797000000002</c:v>
                </c:pt>
                <c:pt idx="3">
                  <c:v>-67.869190000000003</c:v>
                </c:pt>
              </c:numCache>
            </c:numRef>
          </c:val>
          <c:smooth val="0"/>
          <c:extLst>
            <c:ext xmlns:c16="http://schemas.microsoft.com/office/drawing/2014/chart" uri="{C3380CC4-5D6E-409C-BE32-E72D297353CC}">
              <c16:uniqueId val="{00000012-89E4-884A-A7DF-F517E1247FBB}"/>
            </c:ext>
          </c:extLst>
        </c:ser>
        <c:ser>
          <c:idx val="19"/>
          <c:order val="19"/>
          <c:tx>
            <c:strRef>
              <c:f>Sheet1!$B$21</c:f>
              <c:strCache>
                <c:ptCount val="1"/>
                <c:pt idx="0">
                  <c:v>Piquin</c:v>
                </c:pt>
              </c:strCache>
            </c:strRef>
          </c:tx>
          <c:spPr>
            <a:ln w="19050" cap="rnd">
              <a:solidFill>
                <a:schemeClr val="accent2">
                  <a:lumMod val="80000"/>
                </a:schemeClr>
              </a:solidFill>
              <a:round/>
            </a:ln>
            <a:effectLst/>
          </c:spPr>
          <c:marker>
            <c:symbol val="none"/>
          </c:marker>
          <c:cat>
            <c:strRef>
              <c:f>Sheet1!$C$1:$F$1</c:f>
              <c:strCache>
                <c:ptCount val="4"/>
                <c:pt idx="0">
                  <c:v>trt0</c:v>
                </c:pt>
                <c:pt idx="1">
                  <c:v>trt10</c:v>
                </c:pt>
                <c:pt idx="2">
                  <c:v>trt15</c:v>
                </c:pt>
                <c:pt idx="3">
                  <c:v>trt20</c:v>
                </c:pt>
              </c:strCache>
            </c:strRef>
          </c:cat>
          <c:val>
            <c:numRef>
              <c:f>Sheet1!$C$21:$F$21</c:f>
              <c:numCache>
                <c:formatCode>General</c:formatCode>
                <c:ptCount val="4"/>
                <c:pt idx="0">
                  <c:v>20.314250000000001</c:v>
                </c:pt>
                <c:pt idx="1">
                  <c:v>27.785574</c:v>
                </c:pt>
                <c:pt idx="2">
                  <c:v>32.000219000000001</c:v>
                </c:pt>
                <c:pt idx="3">
                  <c:v>67.273759999999996</c:v>
                </c:pt>
              </c:numCache>
            </c:numRef>
          </c:val>
          <c:smooth val="0"/>
          <c:extLst>
            <c:ext xmlns:c16="http://schemas.microsoft.com/office/drawing/2014/chart" uri="{C3380CC4-5D6E-409C-BE32-E72D297353CC}">
              <c16:uniqueId val="{00000013-89E4-884A-A7DF-F517E1247FBB}"/>
            </c:ext>
          </c:extLst>
        </c:ser>
        <c:ser>
          <c:idx val="20"/>
          <c:order val="20"/>
          <c:tx>
            <c:strRef>
              <c:f>Sheet1!$B$22</c:f>
              <c:strCache>
                <c:ptCount val="1"/>
                <c:pt idx="0">
                  <c:v>Dulce</c:v>
                </c:pt>
              </c:strCache>
            </c:strRef>
          </c:tx>
          <c:spPr>
            <a:ln w="19050" cap="rnd">
              <a:solidFill>
                <a:schemeClr val="accent3">
                  <a:lumMod val="80000"/>
                </a:schemeClr>
              </a:solidFill>
              <a:round/>
            </a:ln>
            <a:effectLst/>
          </c:spPr>
          <c:marker>
            <c:symbol val="none"/>
          </c:marker>
          <c:cat>
            <c:strRef>
              <c:f>Sheet1!$C$1:$F$1</c:f>
              <c:strCache>
                <c:ptCount val="4"/>
                <c:pt idx="0">
                  <c:v>trt0</c:v>
                </c:pt>
                <c:pt idx="1">
                  <c:v>trt10</c:v>
                </c:pt>
                <c:pt idx="2">
                  <c:v>trt15</c:v>
                </c:pt>
                <c:pt idx="3">
                  <c:v>trt20</c:v>
                </c:pt>
              </c:strCache>
            </c:strRef>
          </c:cat>
          <c:val>
            <c:numRef>
              <c:f>Sheet1!$C$22:$F$22</c:f>
              <c:numCache>
                <c:formatCode>General</c:formatCode>
                <c:ptCount val="4"/>
                <c:pt idx="0">
                  <c:v>-26.699238999999999</c:v>
                </c:pt>
                <c:pt idx="1">
                  <c:v>-37.365654999999997</c:v>
                </c:pt>
                <c:pt idx="2">
                  <c:v>-55.862485999999997</c:v>
                </c:pt>
                <c:pt idx="3">
                  <c:v>-95.977209999999999</c:v>
                </c:pt>
              </c:numCache>
            </c:numRef>
          </c:val>
          <c:smooth val="0"/>
          <c:extLst>
            <c:ext xmlns:c16="http://schemas.microsoft.com/office/drawing/2014/chart" uri="{C3380CC4-5D6E-409C-BE32-E72D297353CC}">
              <c16:uniqueId val="{00000014-89E4-884A-A7DF-F517E1247FBB}"/>
            </c:ext>
          </c:extLst>
        </c:ser>
        <c:ser>
          <c:idx val="21"/>
          <c:order val="21"/>
          <c:tx>
            <c:strRef>
              <c:f>Sheet1!$B$23</c:f>
              <c:strCache>
                <c:ptCount val="1"/>
                <c:pt idx="0">
                  <c:v>Paradito</c:v>
                </c:pt>
              </c:strCache>
            </c:strRef>
          </c:tx>
          <c:spPr>
            <a:ln w="19050" cap="rnd">
              <a:solidFill>
                <a:schemeClr val="accent4">
                  <a:lumMod val="80000"/>
                </a:schemeClr>
              </a:solidFill>
              <a:round/>
            </a:ln>
            <a:effectLst/>
          </c:spPr>
          <c:marker>
            <c:symbol val="none"/>
          </c:marker>
          <c:cat>
            <c:strRef>
              <c:f>Sheet1!$C$1:$F$1</c:f>
              <c:strCache>
                <c:ptCount val="4"/>
                <c:pt idx="0">
                  <c:v>trt0</c:v>
                </c:pt>
                <c:pt idx="1">
                  <c:v>trt10</c:v>
                </c:pt>
                <c:pt idx="2">
                  <c:v>trt15</c:v>
                </c:pt>
                <c:pt idx="3">
                  <c:v>trt20</c:v>
                </c:pt>
              </c:strCache>
            </c:strRef>
          </c:cat>
          <c:val>
            <c:numRef>
              <c:f>Sheet1!$C$23:$F$23</c:f>
              <c:numCache>
                <c:formatCode>General</c:formatCode>
                <c:ptCount val="4"/>
                <c:pt idx="0">
                  <c:v>29.698875000000001</c:v>
                </c:pt>
                <c:pt idx="1">
                  <c:v>40.324106999999998</c:v>
                </c:pt>
                <c:pt idx="2">
                  <c:v>41.931261999999997</c:v>
                </c:pt>
                <c:pt idx="3">
                  <c:v>95.695569999999975</c:v>
                </c:pt>
              </c:numCache>
            </c:numRef>
          </c:val>
          <c:smooth val="0"/>
          <c:extLst>
            <c:ext xmlns:c16="http://schemas.microsoft.com/office/drawing/2014/chart" uri="{C3380CC4-5D6E-409C-BE32-E72D297353CC}">
              <c16:uniqueId val="{00000015-89E4-884A-A7DF-F517E1247FBB}"/>
            </c:ext>
          </c:extLst>
        </c:ser>
        <c:dLbls>
          <c:showLegendKey val="0"/>
          <c:showVal val="0"/>
          <c:showCatName val="0"/>
          <c:showSerName val="0"/>
          <c:showPercent val="0"/>
          <c:showBubbleSize val="0"/>
        </c:dLbls>
        <c:smooth val="0"/>
        <c:axId val="-1631925856"/>
        <c:axId val="-1631606832"/>
      </c:lineChart>
      <c:catAx>
        <c:axId val="-163192585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31606832"/>
        <c:crosses val="autoZero"/>
        <c:auto val="1"/>
        <c:lblAlgn val="ctr"/>
        <c:lblOffset val="100"/>
        <c:noMultiLvlLbl val="0"/>
      </c:catAx>
      <c:valAx>
        <c:axId val="-16316068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319258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1A8A62-D90F-CB4A-9C7C-F0EEC9603D07}" type="datetimeFigureOut">
              <a:rPr lang="en-US" smtClean="0"/>
              <a:t>1/31/18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16DA48-6166-5A4F-8842-909F44CE1497}" type="slidenum">
              <a:rPr lang="en-US" smtClean="0"/>
              <a:t>‹#›</a:t>
            </a:fld>
            <a:endParaRPr lang="en-US"/>
          </a:p>
        </p:txBody>
      </p:sp>
    </p:spTree>
    <p:extLst>
      <p:ext uri="{BB962C8B-B14F-4D97-AF65-F5344CB8AC3E}">
        <p14:creationId xmlns:p14="http://schemas.microsoft.com/office/powerpoint/2010/main" val="1338849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“Conditional means”</a:t>
            </a:r>
          </a:p>
        </p:txBody>
      </p:sp>
      <p:sp>
        <p:nvSpPr>
          <p:cNvPr id="4" name="Slide Number Placeholder 3"/>
          <p:cNvSpPr>
            <a:spLocks noGrp="1"/>
          </p:cNvSpPr>
          <p:nvPr>
            <p:ph type="sldNum" sz="quarter" idx="10"/>
          </p:nvPr>
        </p:nvSpPr>
        <p:spPr/>
        <p:txBody>
          <a:bodyPr/>
          <a:lstStyle/>
          <a:p>
            <a:fld id="{8B16DA48-6166-5A4F-8842-909F44CE1497}" type="slidenum">
              <a:rPr lang="en-US" smtClean="0"/>
              <a:t>1</a:t>
            </a:fld>
            <a:endParaRPr lang="en-US"/>
          </a:p>
        </p:txBody>
      </p:sp>
    </p:spTree>
    <p:extLst>
      <p:ext uri="{BB962C8B-B14F-4D97-AF65-F5344CB8AC3E}">
        <p14:creationId xmlns:p14="http://schemas.microsoft.com/office/powerpoint/2010/main" val="481229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Heritability calculated</a:t>
            </a:r>
            <a:r>
              <a:rPr lang="en-US" baseline="0" dirty="0"/>
              <a:t> with fully random model: landrace, </a:t>
            </a:r>
            <a:r>
              <a:rPr lang="en-US" baseline="0" dirty="0" err="1"/>
              <a:t>trt</a:t>
            </a:r>
            <a:r>
              <a:rPr lang="en-US" baseline="0" dirty="0"/>
              <a:t>, block, rep</a:t>
            </a:r>
            <a:endParaRPr lang="en-US" dirty="0"/>
          </a:p>
        </p:txBody>
      </p:sp>
      <p:sp>
        <p:nvSpPr>
          <p:cNvPr id="4" name="Slide Number Placeholder 3"/>
          <p:cNvSpPr>
            <a:spLocks noGrp="1"/>
          </p:cNvSpPr>
          <p:nvPr>
            <p:ph type="sldNum" sz="quarter" idx="10"/>
          </p:nvPr>
        </p:nvSpPr>
        <p:spPr/>
        <p:txBody>
          <a:bodyPr/>
          <a:lstStyle/>
          <a:p>
            <a:fld id="{8B16DA48-6166-5A4F-8842-909F44CE1497}" type="slidenum">
              <a:rPr lang="en-US" smtClean="0"/>
              <a:t>13</a:t>
            </a:fld>
            <a:endParaRPr lang="en-US"/>
          </a:p>
        </p:txBody>
      </p:sp>
    </p:spTree>
    <p:extLst>
      <p:ext uri="{BB962C8B-B14F-4D97-AF65-F5344CB8AC3E}">
        <p14:creationId xmlns:p14="http://schemas.microsoft.com/office/powerpoint/2010/main" val="135943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Heritability calculated</a:t>
            </a:r>
            <a:r>
              <a:rPr lang="en-US" baseline="0" dirty="0"/>
              <a:t> with fully random model: landrace, </a:t>
            </a:r>
            <a:r>
              <a:rPr lang="en-US" baseline="0" dirty="0" err="1"/>
              <a:t>trt</a:t>
            </a:r>
            <a:r>
              <a:rPr lang="en-US" baseline="0" dirty="0"/>
              <a:t>, block, rep</a:t>
            </a:r>
            <a:endParaRPr lang="en-US" dirty="0"/>
          </a:p>
        </p:txBody>
      </p:sp>
      <p:sp>
        <p:nvSpPr>
          <p:cNvPr id="4" name="Slide Number Placeholder 3"/>
          <p:cNvSpPr>
            <a:spLocks noGrp="1"/>
          </p:cNvSpPr>
          <p:nvPr>
            <p:ph type="sldNum" sz="quarter" idx="10"/>
          </p:nvPr>
        </p:nvSpPr>
        <p:spPr/>
        <p:txBody>
          <a:bodyPr/>
          <a:lstStyle/>
          <a:p>
            <a:fld id="{8B16DA48-6166-5A4F-8842-909F44CE1497}" type="slidenum">
              <a:rPr lang="en-US" smtClean="0"/>
              <a:t>14</a:t>
            </a:fld>
            <a:endParaRPr lang="en-US"/>
          </a:p>
        </p:txBody>
      </p:sp>
    </p:spTree>
    <p:extLst>
      <p:ext uri="{BB962C8B-B14F-4D97-AF65-F5344CB8AC3E}">
        <p14:creationId xmlns:p14="http://schemas.microsoft.com/office/powerpoint/2010/main" val="705278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Heritability calculated</a:t>
            </a:r>
            <a:r>
              <a:rPr lang="en-US" baseline="0" dirty="0"/>
              <a:t> with fully random model: landrace, </a:t>
            </a:r>
            <a:r>
              <a:rPr lang="en-US" baseline="0" dirty="0" err="1"/>
              <a:t>trt</a:t>
            </a:r>
            <a:r>
              <a:rPr lang="en-US" baseline="0" dirty="0"/>
              <a:t>, block, rep</a:t>
            </a:r>
            <a:endParaRPr lang="en-US" dirty="0"/>
          </a:p>
        </p:txBody>
      </p:sp>
      <p:sp>
        <p:nvSpPr>
          <p:cNvPr id="4" name="Slide Number Placeholder 3"/>
          <p:cNvSpPr>
            <a:spLocks noGrp="1"/>
          </p:cNvSpPr>
          <p:nvPr>
            <p:ph type="sldNum" sz="quarter" idx="10"/>
          </p:nvPr>
        </p:nvSpPr>
        <p:spPr/>
        <p:txBody>
          <a:bodyPr/>
          <a:lstStyle/>
          <a:p>
            <a:fld id="{8B16DA48-6166-5A4F-8842-909F44CE1497}" type="slidenum">
              <a:rPr lang="en-US" smtClean="0"/>
              <a:t>15</a:t>
            </a:fld>
            <a:endParaRPr lang="en-US"/>
          </a:p>
        </p:txBody>
      </p:sp>
    </p:spTree>
    <p:extLst>
      <p:ext uri="{BB962C8B-B14F-4D97-AF65-F5344CB8AC3E}">
        <p14:creationId xmlns:p14="http://schemas.microsoft.com/office/powerpoint/2010/main" val="1620351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2AEF38B-5198-C24B-A786-FEAB591043AF}" type="datetimeFigureOut">
              <a:rPr lang="en-US" smtClean="0"/>
              <a:t>1/31/18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20AAB9-02C4-2F48-B670-CCD3ACB3FA32}" type="slidenum">
              <a:rPr lang="en-US" smtClean="0"/>
              <a:t>‹#›</a:t>
            </a:fld>
            <a:endParaRPr lang="en-US"/>
          </a:p>
        </p:txBody>
      </p:sp>
    </p:spTree>
    <p:extLst>
      <p:ext uri="{BB962C8B-B14F-4D97-AF65-F5344CB8AC3E}">
        <p14:creationId xmlns:p14="http://schemas.microsoft.com/office/powerpoint/2010/main" val="357172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AEF38B-5198-C24B-A786-FEAB591043AF}" type="datetimeFigureOut">
              <a:rPr lang="en-US" smtClean="0"/>
              <a:t>1/31/18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20AAB9-02C4-2F48-B670-CCD3ACB3FA32}" type="slidenum">
              <a:rPr lang="en-US" smtClean="0"/>
              <a:t>‹#›</a:t>
            </a:fld>
            <a:endParaRPr lang="en-US"/>
          </a:p>
        </p:txBody>
      </p:sp>
    </p:spTree>
    <p:extLst>
      <p:ext uri="{BB962C8B-B14F-4D97-AF65-F5344CB8AC3E}">
        <p14:creationId xmlns:p14="http://schemas.microsoft.com/office/powerpoint/2010/main" val="187764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AEF38B-5198-C24B-A786-FEAB591043AF}" type="datetimeFigureOut">
              <a:rPr lang="en-US" smtClean="0"/>
              <a:t>1/31/18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20AAB9-02C4-2F48-B670-CCD3ACB3FA32}" type="slidenum">
              <a:rPr lang="en-US" smtClean="0"/>
              <a:t>‹#›</a:t>
            </a:fld>
            <a:endParaRPr lang="en-US"/>
          </a:p>
        </p:txBody>
      </p:sp>
    </p:spTree>
    <p:extLst>
      <p:ext uri="{BB962C8B-B14F-4D97-AF65-F5344CB8AC3E}">
        <p14:creationId xmlns:p14="http://schemas.microsoft.com/office/powerpoint/2010/main" val="1103919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AEF38B-5198-C24B-A786-FEAB591043AF}" type="datetimeFigureOut">
              <a:rPr lang="en-US" smtClean="0"/>
              <a:t>1/31/18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20AAB9-02C4-2F48-B670-CCD3ACB3FA32}" type="slidenum">
              <a:rPr lang="en-US" smtClean="0"/>
              <a:t>‹#›</a:t>
            </a:fld>
            <a:endParaRPr lang="en-US"/>
          </a:p>
        </p:txBody>
      </p:sp>
    </p:spTree>
    <p:extLst>
      <p:ext uri="{BB962C8B-B14F-4D97-AF65-F5344CB8AC3E}">
        <p14:creationId xmlns:p14="http://schemas.microsoft.com/office/powerpoint/2010/main" val="783951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AEF38B-5198-C24B-A786-FEAB591043AF}" type="datetimeFigureOut">
              <a:rPr lang="en-US" smtClean="0"/>
              <a:t>1/31/18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20AAB9-02C4-2F48-B670-CCD3ACB3FA32}" type="slidenum">
              <a:rPr lang="en-US" smtClean="0"/>
              <a:t>‹#›</a:t>
            </a:fld>
            <a:endParaRPr lang="en-US"/>
          </a:p>
        </p:txBody>
      </p:sp>
    </p:spTree>
    <p:extLst>
      <p:ext uri="{BB962C8B-B14F-4D97-AF65-F5344CB8AC3E}">
        <p14:creationId xmlns:p14="http://schemas.microsoft.com/office/powerpoint/2010/main" val="1068955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2AEF38B-5198-C24B-A786-FEAB591043AF}" type="datetimeFigureOut">
              <a:rPr lang="en-US" smtClean="0"/>
              <a:t>1/31/18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20AAB9-02C4-2F48-B670-CCD3ACB3FA32}" type="slidenum">
              <a:rPr lang="en-US" smtClean="0"/>
              <a:t>‹#›</a:t>
            </a:fld>
            <a:endParaRPr lang="en-US"/>
          </a:p>
        </p:txBody>
      </p:sp>
    </p:spTree>
    <p:extLst>
      <p:ext uri="{BB962C8B-B14F-4D97-AF65-F5344CB8AC3E}">
        <p14:creationId xmlns:p14="http://schemas.microsoft.com/office/powerpoint/2010/main" val="81838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2AEF38B-5198-C24B-A786-FEAB591043AF}" type="datetimeFigureOut">
              <a:rPr lang="en-US" smtClean="0"/>
              <a:t>1/31/18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20AAB9-02C4-2F48-B670-CCD3ACB3FA32}" type="slidenum">
              <a:rPr lang="en-US" smtClean="0"/>
              <a:t>‹#›</a:t>
            </a:fld>
            <a:endParaRPr lang="en-US"/>
          </a:p>
        </p:txBody>
      </p:sp>
    </p:spTree>
    <p:extLst>
      <p:ext uri="{BB962C8B-B14F-4D97-AF65-F5344CB8AC3E}">
        <p14:creationId xmlns:p14="http://schemas.microsoft.com/office/powerpoint/2010/main" val="1075026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2AEF38B-5198-C24B-A786-FEAB591043AF}" type="datetimeFigureOut">
              <a:rPr lang="en-US" smtClean="0"/>
              <a:t>1/31/18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20AAB9-02C4-2F48-B670-CCD3ACB3FA32}" type="slidenum">
              <a:rPr lang="en-US" smtClean="0"/>
              <a:t>‹#›</a:t>
            </a:fld>
            <a:endParaRPr lang="en-US"/>
          </a:p>
        </p:txBody>
      </p:sp>
    </p:spTree>
    <p:extLst>
      <p:ext uri="{BB962C8B-B14F-4D97-AF65-F5344CB8AC3E}">
        <p14:creationId xmlns:p14="http://schemas.microsoft.com/office/powerpoint/2010/main" val="1186379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AEF38B-5198-C24B-A786-FEAB591043AF}" type="datetimeFigureOut">
              <a:rPr lang="en-US" smtClean="0"/>
              <a:t>1/31/18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20AAB9-02C4-2F48-B670-CCD3ACB3FA32}" type="slidenum">
              <a:rPr lang="en-US" smtClean="0"/>
              <a:t>‹#›</a:t>
            </a:fld>
            <a:endParaRPr lang="en-US"/>
          </a:p>
        </p:txBody>
      </p:sp>
    </p:spTree>
    <p:extLst>
      <p:ext uri="{BB962C8B-B14F-4D97-AF65-F5344CB8AC3E}">
        <p14:creationId xmlns:p14="http://schemas.microsoft.com/office/powerpoint/2010/main" val="89350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AEF38B-5198-C24B-A786-FEAB591043AF}" type="datetimeFigureOut">
              <a:rPr lang="en-US" smtClean="0"/>
              <a:t>1/31/18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20AAB9-02C4-2F48-B670-CCD3ACB3FA32}" type="slidenum">
              <a:rPr lang="en-US" smtClean="0"/>
              <a:t>‹#›</a:t>
            </a:fld>
            <a:endParaRPr lang="en-US"/>
          </a:p>
        </p:txBody>
      </p:sp>
    </p:spTree>
    <p:extLst>
      <p:ext uri="{BB962C8B-B14F-4D97-AF65-F5344CB8AC3E}">
        <p14:creationId xmlns:p14="http://schemas.microsoft.com/office/powerpoint/2010/main" val="619775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AEF38B-5198-C24B-A786-FEAB591043AF}" type="datetimeFigureOut">
              <a:rPr lang="en-US" smtClean="0"/>
              <a:t>1/31/18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20AAB9-02C4-2F48-B670-CCD3ACB3FA32}" type="slidenum">
              <a:rPr lang="en-US" smtClean="0"/>
              <a:t>‹#›</a:t>
            </a:fld>
            <a:endParaRPr lang="en-US"/>
          </a:p>
        </p:txBody>
      </p:sp>
    </p:spTree>
    <p:extLst>
      <p:ext uri="{BB962C8B-B14F-4D97-AF65-F5344CB8AC3E}">
        <p14:creationId xmlns:p14="http://schemas.microsoft.com/office/powerpoint/2010/main" val="1276081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AEF38B-5198-C24B-A786-FEAB591043AF}" type="datetimeFigureOut">
              <a:rPr lang="en-US" smtClean="0"/>
              <a:t>1/31/18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20AAB9-02C4-2F48-B670-CCD3ACB3FA32}" type="slidenum">
              <a:rPr lang="en-US" smtClean="0"/>
              <a:t>‹#›</a:t>
            </a:fld>
            <a:endParaRPr lang="en-US"/>
          </a:p>
        </p:txBody>
      </p:sp>
    </p:spTree>
    <p:extLst>
      <p:ext uri="{BB962C8B-B14F-4D97-AF65-F5344CB8AC3E}">
        <p14:creationId xmlns:p14="http://schemas.microsoft.com/office/powerpoint/2010/main" val="2617007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0.tiff"/><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5120" y="1442072"/>
            <a:ext cx="7582299" cy="5415928"/>
          </a:xfrm>
          <a:prstGeom prst="rect">
            <a:avLst/>
          </a:prstGeom>
        </p:spPr>
      </p:pic>
      <p:sp>
        <p:nvSpPr>
          <p:cNvPr id="6" name="TextBox 5"/>
          <p:cNvSpPr txBox="1"/>
          <p:nvPr/>
        </p:nvSpPr>
        <p:spPr>
          <a:xfrm>
            <a:off x="336331" y="241743"/>
            <a:ext cx="11950262" cy="1200329"/>
          </a:xfrm>
          <a:prstGeom prst="rect">
            <a:avLst/>
          </a:prstGeom>
          <a:noFill/>
        </p:spPr>
        <p:txBody>
          <a:bodyPr wrap="square" rtlCol="0">
            <a:spAutoFit/>
          </a:bodyPr>
          <a:lstStyle/>
          <a:p>
            <a:r>
              <a:rPr lang="en-US" b="1" dirty="0">
                <a:latin typeface="Calibri" charset="0"/>
                <a:ea typeface="Calibri" charset="0"/>
                <a:cs typeface="Calibri" charset="0"/>
              </a:rPr>
              <a:t>Model:</a:t>
            </a:r>
          </a:p>
          <a:p>
            <a:r>
              <a:rPr lang="en-US" dirty="0" err="1">
                <a:latin typeface="Courier New" charset="0"/>
                <a:ea typeface="Courier New" charset="0"/>
                <a:cs typeface="Courier New" charset="0"/>
              </a:rPr>
              <a:t>lmer</a:t>
            </a:r>
            <a:r>
              <a:rPr lang="en-US" dirty="0">
                <a:latin typeface="Courier New" charset="0"/>
                <a:ea typeface="Courier New" charset="0"/>
                <a:cs typeface="Courier New" charset="0"/>
              </a:rPr>
              <a:t>(</a:t>
            </a:r>
            <a:r>
              <a:rPr lang="en-US" dirty="0" err="1">
                <a:latin typeface="Courier New" charset="0"/>
                <a:ea typeface="Courier New" charset="0"/>
                <a:cs typeface="Courier New" charset="0"/>
              </a:rPr>
              <a:t>rategerm</a:t>
            </a:r>
            <a:r>
              <a:rPr lang="en-US" dirty="0">
                <a:latin typeface="Courier New" charset="0"/>
                <a:ea typeface="Courier New" charset="0"/>
                <a:cs typeface="Courier New" charset="0"/>
              </a:rPr>
              <a:t> ~ </a:t>
            </a:r>
            <a:r>
              <a:rPr lang="en-US" dirty="0" err="1">
                <a:latin typeface="Courier New" charset="0"/>
                <a:ea typeface="Courier New" charset="0"/>
                <a:cs typeface="Courier New" charset="0"/>
              </a:rPr>
              <a:t>trt</a:t>
            </a:r>
            <a:r>
              <a:rPr lang="en-US" dirty="0">
                <a:latin typeface="Courier New" charset="0"/>
                <a:ea typeface="Courier New" charset="0"/>
                <a:cs typeface="Courier New" charset="0"/>
              </a:rPr>
              <a:t> + (1|region) + (0+trt|region) + (1|region:landrace.name) + (0 + </a:t>
            </a:r>
            <a:r>
              <a:rPr lang="en-US" dirty="0" err="1">
                <a:latin typeface="Courier New" charset="0"/>
                <a:ea typeface="Courier New" charset="0"/>
                <a:cs typeface="Courier New" charset="0"/>
              </a:rPr>
              <a:t>trt|region:landrace.name</a:t>
            </a:r>
            <a:r>
              <a:rPr lang="en-US" dirty="0">
                <a:latin typeface="Courier New" charset="0"/>
                <a:ea typeface="Courier New" charset="0"/>
                <a:cs typeface="Courier New" charset="0"/>
              </a:rPr>
              <a:t>) + (1|rep) + (1|rep:run), data = sum, </a:t>
            </a:r>
            <a:r>
              <a:rPr lang="en-US" b="1" dirty="0">
                <a:latin typeface="Courier New" charset="0"/>
                <a:ea typeface="Courier New" charset="0"/>
                <a:cs typeface="Courier New" charset="0"/>
              </a:rPr>
              <a:t>REML = F, </a:t>
            </a:r>
            <a:r>
              <a:rPr lang="en-US" dirty="0" err="1">
                <a:latin typeface="Courier New" charset="0"/>
                <a:ea typeface="Courier New" charset="0"/>
                <a:cs typeface="Courier New" charset="0"/>
              </a:rPr>
              <a:t>na.action</a:t>
            </a:r>
            <a:r>
              <a:rPr lang="en-US" dirty="0">
                <a:latin typeface="Courier New" charset="0"/>
                <a:ea typeface="Courier New" charset="0"/>
                <a:cs typeface="Courier New" charset="0"/>
              </a:rPr>
              <a:t> = </a:t>
            </a:r>
            <a:r>
              <a:rPr lang="en-US" dirty="0" err="1">
                <a:latin typeface="Courier New" charset="0"/>
                <a:ea typeface="Courier New" charset="0"/>
                <a:cs typeface="Courier New" charset="0"/>
              </a:rPr>
              <a:t>na.omit</a:t>
            </a:r>
            <a:r>
              <a:rPr lang="en-US" dirty="0">
                <a:latin typeface="Courier New" charset="0"/>
                <a:ea typeface="Courier New" charset="0"/>
                <a:cs typeface="Courier New" charset="0"/>
              </a:rPr>
              <a:t>)</a:t>
            </a:r>
            <a:endParaRPr lang="en-US" dirty="0"/>
          </a:p>
        </p:txBody>
      </p:sp>
      <p:pic>
        <p:nvPicPr>
          <p:cNvPr id="8" name="Picture 7"/>
          <p:cNvPicPr>
            <a:picLocks noChangeAspect="1"/>
          </p:cNvPicPr>
          <p:nvPr/>
        </p:nvPicPr>
        <p:blipFill>
          <a:blip r:embed="rId4"/>
          <a:stretch>
            <a:fillRect/>
          </a:stretch>
        </p:blipFill>
        <p:spPr>
          <a:xfrm>
            <a:off x="2598506" y="1442072"/>
            <a:ext cx="9533399" cy="5415927"/>
          </a:xfrm>
          <a:prstGeom prst="rect">
            <a:avLst/>
          </a:prstGeom>
        </p:spPr>
      </p:pic>
    </p:spTree>
    <p:extLst>
      <p:ext uri="{BB962C8B-B14F-4D97-AF65-F5344CB8AC3E}">
        <p14:creationId xmlns:p14="http://schemas.microsoft.com/office/powerpoint/2010/main" val="1958075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Uniformity2</a:t>
            </a:r>
          </a:p>
        </p:txBody>
      </p:sp>
      <p:sp>
        <p:nvSpPr>
          <p:cNvPr id="5" name="Text Placeholder 4"/>
          <p:cNvSpPr>
            <a:spLocks noGrp="1"/>
          </p:cNvSpPr>
          <p:nvPr>
            <p:ph type="body" idx="1"/>
          </p:nvPr>
        </p:nvSpPr>
        <p:spPr/>
        <p:txBody>
          <a:bodyPr/>
          <a:lstStyle/>
          <a:p>
            <a:r>
              <a:rPr lang="en-US" dirty="0"/>
              <a:t>Region</a:t>
            </a:r>
          </a:p>
        </p:txBody>
      </p:sp>
      <p:sp>
        <p:nvSpPr>
          <p:cNvPr id="7" name="Text Placeholder 6"/>
          <p:cNvSpPr>
            <a:spLocks noGrp="1"/>
          </p:cNvSpPr>
          <p:nvPr>
            <p:ph type="body" sz="quarter" idx="3"/>
          </p:nvPr>
        </p:nvSpPr>
        <p:spPr/>
        <p:txBody>
          <a:bodyPr/>
          <a:lstStyle/>
          <a:p>
            <a:r>
              <a:rPr lang="en-US" dirty="0"/>
              <a:t>Cultivation</a:t>
            </a:r>
          </a:p>
        </p:txBody>
      </p:sp>
      <p:pic>
        <p:nvPicPr>
          <p:cNvPr id="6" name="Content Placeholder 5"/>
          <p:cNvPicPr>
            <a:picLocks noGrp="1" noChangeAspect="1"/>
          </p:cNvPicPr>
          <p:nvPr>
            <p:ph sz="half" idx="2"/>
          </p:nvPr>
        </p:nvPicPr>
        <p:blipFill>
          <a:blip r:embed="rId2"/>
          <a:stretch>
            <a:fillRect/>
          </a:stretch>
        </p:blipFill>
        <p:spPr>
          <a:xfrm>
            <a:off x="1410231" y="2505075"/>
            <a:ext cx="4016900" cy="3684588"/>
          </a:xfrm>
          <a:prstGeom prst="rect">
            <a:avLst/>
          </a:prstGeom>
        </p:spPr>
      </p:pic>
      <p:pic>
        <p:nvPicPr>
          <p:cNvPr id="8" name="Content Placeholder 7"/>
          <p:cNvPicPr>
            <a:picLocks noGrp="1" noChangeAspect="1"/>
          </p:cNvPicPr>
          <p:nvPr>
            <p:ph sz="quarter" idx="4"/>
          </p:nvPr>
        </p:nvPicPr>
        <p:blipFill>
          <a:blip r:embed="rId3"/>
          <a:stretch>
            <a:fillRect/>
          </a:stretch>
        </p:blipFill>
        <p:spPr>
          <a:xfrm>
            <a:off x="6755344" y="2505075"/>
            <a:ext cx="4016900" cy="3684588"/>
          </a:xfrm>
          <a:prstGeom prst="rect">
            <a:avLst/>
          </a:prstGeom>
        </p:spPr>
      </p:pic>
    </p:spTree>
    <p:extLst>
      <p:ext uri="{BB962C8B-B14F-4D97-AF65-F5344CB8AC3E}">
        <p14:creationId xmlns:p14="http://schemas.microsoft.com/office/powerpoint/2010/main" val="403541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of Viable Germinated</a:t>
            </a:r>
          </a:p>
        </p:txBody>
      </p:sp>
      <p:sp>
        <p:nvSpPr>
          <p:cNvPr id="5" name="Text Placeholder 4"/>
          <p:cNvSpPr>
            <a:spLocks noGrp="1"/>
          </p:cNvSpPr>
          <p:nvPr>
            <p:ph type="body" idx="1"/>
          </p:nvPr>
        </p:nvSpPr>
        <p:spPr/>
        <p:txBody>
          <a:bodyPr/>
          <a:lstStyle/>
          <a:p>
            <a:r>
              <a:rPr lang="en-US" dirty="0"/>
              <a:t>Region</a:t>
            </a:r>
          </a:p>
        </p:txBody>
      </p:sp>
      <p:pic>
        <p:nvPicPr>
          <p:cNvPr id="9" name="Content Placeholder 8"/>
          <p:cNvPicPr>
            <a:picLocks noGrp="1" noChangeAspect="1"/>
          </p:cNvPicPr>
          <p:nvPr>
            <p:ph sz="half" idx="2"/>
          </p:nvPr>
        </p:nvPicPr>
        <p:blipFill>
          <a:blip r:embed="rId2"/>
          <a:stretch>
            <a:fillRect/>
          </a:stretch>
        </p:blipFill>
        <p:spPr>
          <a:xfrm>
            <a:off x="1451437" y="2505075"/>
            <a:ext cx="3934489" cy="3684588"/>
          </a:xfrm>
          <a:prstGeom prst="rect">
            <a:avLst/>
          </a:prstGeom>
        </p:spPr>
      </p:pic>
      <p:sp>
        <p:nvSpPr>
          <p:cNvPr id="7" name="Text Placeholder 6"/>
          <p:cNvSpPr>
            <a:spLocks noGrp="1"/>
          </p:cNvSpPr>
          <p:nvPr>
            <p:ph type="body" sz="quarter" idx="3"/>
          </p:nvPr>
        </p:nvSpPr>
        <p:spPr/>
        <p:txBody>
          <a:bodyPr/>
          <a:lstStyle/>
          <a:p>
            <a:r>
              <a:rPr lang="en-US" dirty="0"/>
              <a:t>Cultivation</a:t>
            </a:r>
          </a:p>
        </p:txBody>
      </p:sp>
      <p:pic>
        <p:nvPicPr>
          <p:cNvPr id="10" name="Content Placeholder 9"/>
          <p:cNvPicPr>
            <a:picLocks noGrp="1" noChangeAspect="1"/>
          </p:cNvPicPr>
          <p:nvPr>
            <p:ph sz="quarter" idx="4"/>
          </p:nvPr>
        </p:nvPicPr>
        <p:blipFill>
          <a:blip r:embed="rId3"/>
          <a:stretch>
            <a:fillRect/>
          </a:stretch>
        </p:blipFill>
        <p:spPr>
          <a:xfrm>
            <a:off x="6796549" y="2505075"/>
            <a:ext cx="3934489" cy="3684588"/>
          </a:xfrm>
          <a:prstGeom prst="rect">
            <a:avLst/>
          </a:prstGeom>
        </p:spPr>
      </p:pic>
    </p:spTree>
    <p:extLst>
      <p:ext uri="{BB962C8B-B14F-4D97-AF65-F5344CB8AC3E}">
        <p14:creationId xmlns:p14="http://schemas.microsoft.com/office/powerpoint/2010/main" val="1751307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of Viable Germinated 2</a:t>
            </a:r>
          </a:p>
        </p:txBody>
      </p:sp>
      <p:sp>
        <p:nvSpPr>
          <p:cNvPr id="5" name="Text Placeholder 4"/>
          <p:cNvSpPr>
            <a:spLocks noGrp="1"/>
          </p:cNvSpPr>
          <p:nvPr>
            <p:ph type="body" idx="1"/>
          </p:nvPr>
        </p:nvSpPr>
        <p:spPr/>
        <p:txBody>
          <a:bodyPr/>
          <a:lstStyle/>
          <a:p>
            <a:r>
              <a:rPr lang="en-US" dirty="0"/>
              <a:t>Region</a:t>
            </a:r>
          </a:p>
        </p:txBody>
      </p:sp>
      <p:sp>
        <p:nvSpPr>
          <p:cNvPr id="7" name="Text Placeholder 6"/>
          <p:cNvSpPr>
            <a:spLocks noGrp="1"/>
          </p:cNvSpPr>
          <p:nvPr>
            <p:ph type="body" sz="quarter" idx="3"/>
          </p:nvPr>
        </p:nvSpPr>
        <p:spPr/>
        <p:txBody>
          <a:bodyPr/>
          <a:lstStyle/>
          <a:p>
            <a:r>
              <a:rPr lang="en-US" dirty="0"/>
              <a:t>Cultivation</a:t>
            </a:r>
          </a:p>
        </p:txBody>
      </p:sp>
      <p:pic>
        <p:nvPicPr>
          <p:cNvPr id="6" name="Content Placeholder 5"/>
          <p:cNvPicPr>
            <a:picLocks noGrp="1" noChangeAspect="1"/>
          </p:cNvPicPr>
          <p:nvPr>
            <p:ph sz="half" idx="2"/>
          </p:nvPr>
        </p:nvPicPr>
        <p:blipFill>
          <a:blip r:embed="rId2"/>
          <a:stretch>
            <a:fillRect/>
          </a:stretch>
        </p:blipFill>
        <p:spPr>
          <a:xfrm>
            <a:off x="1410231" y="2505075"/>
            <a:ext cx="4016900" cy="3684588"/>
          </a:xfrm>
          <a:prstGeom prst="rect">
            <a:avLst/>
          </a:prstGeom>
        </p:spPr>
      </p:pic>
      <p:pic>
        <p:nvPicPr>
          <p:cNvPr id="8" name="Content Placeholder 7"/>
          <p:cNvPicPr>
            <a:picLocks noGrp="1" noChangeAspect="1"/>
          </p:cNvPicPr>
          <p:nvPr>
            <p:ph sz="quarter" idx="4"/>
          </p:nvPr>
        </p:nvPicPr>
        <p:blipFill>
          <a:blip r:embed="rId2"/>
          <a:stretch>
            <a:fillRect/>
          </a:stretch>
        </p:blipFill>
        <p:spPr>
          <a:xfrm>
            <a:off x="6755344" y="2505075"/>
            <a:ext cx="4016900" cy="3684588"/>
          </a:xfrm>
          <a:prstGeom prst="rect">
            <a:avLst/>
          </a:prstGeom>
        </p:spPr>
      </p:pic>
    </p:spTree>
    <p:extLst>
      <p:ext uri="{BB962C8B-B14F-4D97-AF65-F5344CB8AC3E}">
        <p14:creationId xmlns:p14="http://schemas.microsoft.com/office/powerpoint/2010/main" val="1528059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34580240"/>
              </p:ext>
            </p:extLst>
          </p:nvPr>
        </p:nvGraphicFramePr>
        <p:xfrm>
          <a:off x="0" y="1429408"/>
          <a:ext cx="12195376" cy="4131468"/>
        </p:xfrm>
        <a:graphic>
          <a:graphicData uri="http://schemas.openxmlformats.org/drawingml/2006/table">
            <a:tbl>
              <a:tblPr firstRow="1" firstCol="1" bandRow="1">
                <a:tableStyleId>{793D81CF-94F2-401A-BA57-92F5A7B2D0C5}</a:tableStyleId>
              </a:tblPr>
              <a:tblGrid>
                <a:gridCol w="1114092">
                  <a:extLst>
                    <a:ext uri="{9D8B030D-6E8A-4147-A177-3AD203B41FA5}">
                      <a16:colId xmlns:a16="http://schemas.microsoft.com/office/drawing/2014/main" val="20000"/>
                    </a:ext>
                  </a:extLst>
                </a:gridCol>
                <a:gridCol w="748348">
                  <a:extLst>
                    <a:ext uri="{9D8B030D-6E8A-4147-A177-3AD203B41FA5}">
                      <a16:colId xmlns:a16="http://schemas.microsoft.com/office/drawing/2014/main" val="20001"/>
                    </a:ext>
                  </a:extLst>
                </a:gridCol>
                <a:gridCol w="541972">
                  <a:extLst>
                    <a:ext uri="{9D8B030D-6E8A-4147-A177-3AD203B41FA5}">
                      <a16:colId xmlns:a16="http://schemas.microsoft.com/office/drawing/2014/main" val="20002"/>
                    </a:ext>
                  </a:extLst>
                </a:gridCol>
                <a:gridCol w="707212">
                  <a:extLst>
                    <a:ext uri="{9D8B030D-6E8A-4147-A177-3AD203B41FA5}">
                      <a16:colId xmlns:a16="http://schemas.microsoft.com/office/drawing/2014/main" val="20003"/>
                    </a:ext>
                  </a:extLst>
                </a:gridCol>
                <a:gridCol w="785792">
                  <a:extLst>
                    <a:ext uri="{9D8B030D-6E8A-4147-A177-3AD203B41FA5}">
                      <a16:colId xmlns:a16="http://schemas.microsoft.com/office/drawing/2014/main" val="20004"/>
                    </a:ext>
                  </a:extLst>
                </a:gridCol>
                <a:gridCol w="785792">
                  <a:extLst>
                    <a:ext uri="{9D8B030D-6E8A-4147-A177-3AD203B41FA5}">
                      <a16:colId xmlns:a16="http://schemas.microsoft.com/office/drawing/2014/main" val="20005"/>
                    </a:ext>
                  </a:extLst>
                </a:gridCol>
                <a:gridCol w="785792">
                  <a:extLst>
                    <a:ext uri="{9D8B030D-6E8A-4147-A177-3AD203B41FA5}">
                      <a16:colId xmlns:a16="http://schemas.microsoft.com/office/drawing/2014/main" val="20006"/>
                    </a:ext>
                  </a:extLst>
                </a:gridCol>
                <a:gridCol w="785792">
                  <a:extLst>
                    <a:ext uri="{9D8B030D-6E8A-4147-A177-3AD203B41FA5}">
                      <a16:colId xmlns:a16="http://schemas.microsoft.com/office/drawing/2014/main" val="20007"/>
                    </a:ext>
                  </a:extLst>
                </a:gridCol>
                <a:gridCol w="707212">
                  <a:extLst>
                    <a:ext uri="{9D8B030D-6E8A-4147-A177-3AD203B41FA5}">
                      <a16:colId xmlns:a16="http://schemas.microsoft.com/office/drawing/2014/main" val="20008"/>
                    </a:ext>
                  </a:extLst>
                </a:gridCol>
                <a:gridCol w="707212">
                  <a:extLst>
                    <a:ext uri="{9D8B030D-6E8A-4147-A177-3AD203B41FA5}">
                      <a16:colId xmlns:a16="http://schemas.microsoft.com/office/drawing/2014/main" val="20009"/>
                    </a:ext>
                  </a:extLst>
                </a:gridCol>
                <a:gridCol w="707212">
                  <a:extLst>
                    <a:ext uri="{9D8B030D-6E8A-4147-A177-3AD203B41FA5}">
                      <a16:colId xmlns:a16="http://schemas.microsoft.com/office/drawing/2014/main" val="20010"/>
                    </a:ext>
                  </a:extLst>
                </a:gridCol>
                <a:gridCol w="785792">
                  <a:extLst>
                    <a:ext uri="{9D8B030D-6E8A-4147-A177-3AD203B41FA5}">
                      <a16:colId xmlns:a16="http://schemas.microsoft.com/office/drawing/2014/main" val="20011"/>
                    </a:ext>
                  </a:extLst>
                </a:gridCol>
                <a:gridCol w="785792">
                  <a:extLst>
                    <a:ext uri="{9D8B030D-6E8A-4147-A177-3AD203B41FA5}">
                      <a16:colId xmlns:a16="http://schemas.microsoft.com/office/drawing/2014/main" val="20012"/>
                    </a:ext>
                  </a:extLst>
                </a:gridCol>
                <a:gridCol w="770076">
                  <a:extLst>
                    <a:ext uri="{9D8B030D-6E8A-4147-A177-3AD203B41FA5}">
                      <a16:colId xmlns:a16="http://schemas.microsoft.com/office/drawing/2014/main" val="20013"/>
                    </a:ext>
                  </a:extLst>
                </a:gridCol>
                <a:gridCol w="770076">
                  <a:extLst>
                    <a:ext uri="{9D8B030D-6E8A-4147-A177-3AD203B41FA5}">
                      <a16:colId xmlns:a16="http://schemas.microsoft.com/office/drawing/2014/main" val="20014"/>
                    </a:ext>
                  </a:extLst>
                </a:gridCol>
                <a:gridCol w="707212">
                  <a:extLst>
                    <a:ext uri="{9D8B030D-6E8A-4147-A177-3AD203B41FA5}">
                      <a16:colId xmlns:a16="http://schemas.microsoft.com/office/drawing/2014/main" val="20015"/>
                    </a:ext>
                  </a:extLst>
                </a:gridCol>
              </a:tblGrid>
              <a:tr h="271235">
                <a:tc rowSpan="2">
                  <a:txBody>
                    <a:bodyPr/>
                    <a:lstStyle/>
                    <a:p>
                      <a:pPr marL="0" marR="0" algn="ctr">
                        <a:spcBef>
                          <a:spcPts val="0"/>
                        </a:spcBef>
                        <a:spcAft>
                          <a:spcPts val="0"/>
                        </a:spcAft>
                      </a:pPr>
                      <a:r>
                        <a:rPr lang="en-US" sz="1600" dirty="0">
                          <a:effectLst/>
                        </a:rPr>
                        <a:t>Trait</a:t>
                      </a:r>
                      <a:endParaRPr lang="en-US" sz="2400" dirty="0">
                        <a:effectLst/>
                        <a:latin typeface="Times New Roman" charset="0"/>
                        <a:ea typeface="Calibri" charset="0"/>
                      </a:endParaRPr>
                    </a:p>
                  </a:txBody>
                  <a:tcPr marL="68580" marR="68580" marT="0" marB="0"/>
                </a:tc>
                <a:tc gridSpan="7">
                  <a:txBody>
                    <a:bodyPr/>
                    <a:lstStyle/>
                    <a:p>
                      <a:pPr marL="0" marR="0" algn="l">
                        <a:spcBef>
                          <a:spcPts val="0"/>
                        </a:spcBef>
                        <a:spcAft>
                          <a:spcPts val="0"/>
                        </a:spcAft>
                      </a:pPr>
                      <a:r>
                        <a:rPr lang="en-US" sz="1600" dirty="0">
                          <a:effectLst/>
                        </a:rPr>
                        <a:t>Analysis of Variance by </a:t>
                      </a:r>
                      <a:r>
                        <a:rPr lang="en-US" sz="1600" dirty="0" err="1">
                          <a:effectLst/>
                        </a:rPr>
                        <a:t>Ecozone</a:t>
                      </a:r>
                      <a:endParaRPr lang="en-US" sz="2400" dirty="0">
                        <a:effectLst/>
                        <a:latin typeface="Times New Roman" charset="0"/>
                        <a:ea typeface="Calibri" charset="0"/>
                      </a:endParaRPr>
                    </a:p>
                  </a:txBody>
                  <a:tcPr marL="68580" marR="68580" marT="0" marB="0">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algn="l">
                        <a:spcBef>
                          <a:spcPts val="0"/>
                        </a:spcBef>
                        <a:spcAft>
                          <a:spcPts val="0"/>
                        </a:spcAft>
                      </a:pPr>
                      <a:r>
                        <a:rPr lang="en-US" sz="1600" dirty="0">
                          <a:effectLst/>
                        </a:rPr>
                        <a:t>Analysis of Variance by Cultivation</a:t>
                      </a:r>
                      <a:endParaRPr lang="en-US" sz="2400" dirty="0">
                        <a:effectLst/>
                        <a:latin typeface="Times New Roman" charset="0"/>
                        <a:ea typeface="Calibri" charset="0"/>
                      </a:endParaRPr>
                    </a:p>
                  </a:txBody>
                  <a:tcPr marL="68580" marR="68580" marT="0" marB="0">
                    <a:solidFill>
                      <a:schemeClr val="accent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algn="ctr">
                        <a:spcBef>
                          <a:spcPts val="0"/>
                        </a:spcBef>
                        <a:spcAft>
                          <a:spcPts val="0"/>
                        </a:spcAft>
                      </a:pPr>
                      <a:r>
                        <a:rPr lang="en-US" sz="1600" dirty="0">
                          <a:effectLst/>
                        </a:rPr>
                        <a:t>h</a:t>
                      </a:r>
                      <a:r>
                        <a:rPr lang="en-US" sz="1600" baseline="30000" dirty="0">
                          <a:effectLst/>
                        </a:rPr>
                        <a:t>2</a:t>
                      </a:r>
                      <a:endParaRPr lang="en-US" sz="2400" dirty="0">
                        <a:effectLst/>
                        <a:latin typeface="Times New Roman" charset="0"/>
                        <a:ea typeface="Calibri" charset="0"/>
                      </a:endParaRPr>
                    </a:p>
                  </a:txBody>
                  <a:tcPr marL="68580" marR="68580" marT="0" marB="0" anchor="ctr"/>
                </a:tc>
                <a:extLst>
                  <a:ext uri="{0D108BD9-81ED-4DB2-BD59-A6C34878D82A}">
                    <a16:rowId xmlns:a16="http://schemas.microsoft.com/office/drawing/2014/main" val="10000"/>
                  </a:ext>
                </a:extLst>
              </a:tr>
              <a:tr h="542470">
                <a:tc vMerge="1">
                  <a:txBody>
                    <a:bodyPr/>
                    <a:lstStyle/>
                    <a:p>
                      <a:endParaRPr lang="en-US"/>
                    </a:p>
                  </a:txBody>
                  <a:tcPr/>
                </a:tc>
                <a:tc>
                  <a:txBody>
                    <a:bodyPr/>
                    <a:lstStyle/>
                    <a:p>
                      <a:pPr marL="0" marR="0" algn="ctr">
                        <a:spcBef>
                          <a:spcPts val="0"/>
                        </a:spcBef>
                        <a:spcAft>
                          <a:spcPts val="0"/>
                        </a:spcAft>
                      </a:pPr>
                      <a:r>
                        <a:rPr lang="en-US" sz="1600" dirty="0">
                          <a:effectLst/>
                        </a:rPr>
                        <a:t>[PEG]</a:t>
                      </a:r>
                      <a:endParaRPr lang="en-US" sz="2400" dirty="0">
                        <a:effectLst/>
                        <a:latin typeface="Times New Roman" charset="0"/>
                        <a:ea typeface="Calibri" charset="0"/>
                      </a:endParaRPr>
                    </a:p>
                  </a:txBody>
                  <a:tcPr marL="68580" marR="68580" marT="0" marB="0">
                    <a:solidFill>
                      <a:schemeClr val="accent2">
                        <a:lumMod val="60000"/>
                        <a:lumOff val="40000"/>
                      </a:schemeClr>
                    </a:solidFill>
                  </a:tcPr>
                </a:tc>
                <a:tc>
                  <a:txBody>
                    <a:bodyPr/>
                    <a:lstStyle/>
                    <a:p>
                      <a:pPr marL="0" marR="0" algn="ctr">
                        <a:spcBef>
                          <a:spcPts val="0"/>
                        </a:spcBef>
                        <a:spcAft>
                          <a:spcPts val="0"/>
                        </a:spcAft>
                      </a:pPr>
                      <a:r>
                        <a:rPr lang="en-US" sz="1600" dirty="0" err="1">
                          <a:effectLst/>
                        </a:rPr>
                        <a:t>Ez</a:t>
                      </a:r>
                      <a:endParaRPr lang="en-US" sz="2400" dirty="0">
                        <a:effectLst/>
                        <a:latin typeface="Times New Roman" charset="0"/>
                        <a:ea typeface="Calibri" charset="0"/>
                      </a:endParaRPr>
                    </a:p>
                  </a:txBody>
                  <a:tcPr marL="68580" marR="68580" marT="0" marB="0">
                    <a:solidFill>
                      <a:schemeClr val="accent2">
                        <a:lumMod val="60000"/>
                        <a:lumOff val="40000"/>
                      </a:schemeClr>
                    </a:solidFill>
                  </a:tcPr>
                </a:tc>
                <a:tc>
                  <a:txBody>
                    <a:bodyPr/>
                    <a:lstStyle/>
                    <a:p>
                      <a:pPr marL="0" marR="0" algn="ctr">
                        <a:spcBef>
                          <a:spcPts val="0"/>
                        </a:spcBef>
                        <a:spcAft>
                          <a:spcPts val="0"/>
                        </a:spcAft>
                      </a:pPr>
                      <a:r>
                        <a:rPr lang="en-US" sz="1600" dirty="0">
                          <a:effectLst/>
                        </a:rPr>
                        <a:t>[PEG] </a:t>
                      </a:r>
                      <a:r>
                        <a:rPr lang="en-US" sz="1600" dirty="0">
                          <a:effectLst/>
                          <a:sym typeface="Symbol" charset="2"/>
                        </a:rPr>
                        <a:t></a:t>
                      </a:r>
                      <a:r>
                        <a:rPr lang="en-US" sz="1600" dirty="0">
                          <a:effectLst/>
                        </a:rPr>
                        <a:t> </a:t>
                      </a:r>
                      <a:r>
                        <a:rPr lang="en-US" sz="1600" dirty="0" err="1">
                          <a:effectLst/>
                        </a:rPr>
                        <a:t>Ez</a:t>
                      </a:r>
                      <a:endParaRPr lang="en-US" sz="2400" dirty="0">
                        <a:effectLst/>
                        <a:latin typeface="Times New Roman" charset="0"/>
                        <a:ea typeface="Calibri" charset="0"/>
                      </a:endParaRPr>
                    </a:p>
                  </a:txBody>
                  <a:tcPr marL="68580" marR="68580" marT="0" marB="0">
                    <a:solidFill>
                      <a:schemeClr val="accent2">
                        <a:lumMod val="60000"/>
                        <a:lumOff val="40000"/>
                      </a:schemeClr>
                    </a:solidFill>
                  </a:tcPr>
                </a:tc>
                <a:tc>
                  <a:txBody>
                    <a:bodyPr/>
                    <a:lstStyle/>
                    <a:p>
                      <a:pPr marL="0" marR="0" algn="ctr">
                        <a:spcBef>
                          <a:spcPts val="0"/>
                        </a:spcBef>
                        <a:spcAft>
                          <a:spcPts val="0"/>
                        </a:spcAft>
                      </a:pPr>
                      <a:r>
                        <a:rPr lang="en-US" sz="1600" dirty="0" err="1">
                          <a:effectLst/>
                        </a:rPr>
                        <a:t>Ez</a:t>
                      </a:r>
                      <a:r>
                        <a:rPr lang="en-US" sz="1600" dirty="0">
                          <a:effectLst/>
                        </a:rPr>
                        <a:t> (</a:t>
                      </a:r>
                      <a:r>
                        <a:rPr lang="en-US" sz="1600" dirty="0" err="1">
                          <a:effectLst/>
                        </a:rPr>
                        <a:t>Lr</a:t>
                      </a:r>
                      <a:r>
                        <a:rPr lang="en-US" sz="1600" dirty="0">
                          <a:effectLst/>
                        </a:rPr>
                        <a:t>)</a:t>
                      </a:r>
                      <a:endParaRPr lang="en-US" sz="2400" dirty="0">
                        <a:effectLst/>
                        <a:latin typeface="Times New Roman" charset="0"/>
                        <a:ea typeface="Calibri" charset="0"/>
                      </a:endParaRPr>
                    </a:p>
                  </a:txBody>
                  <a:tcPr marL="68580" marR="68580" marT="0" marB="0">
                    <a:solidFill>
                      <a:schemeClr val="accent2">
                        <a:lumMod val="60000"/>
                        <a:lumOff val="40000"/>
                      </a:schemeClr>
                    </a:solidFill>
                  </a:tcPr>
                </a:tc>
                <a:tc>
                  <a:txBody>
                    <a:bodyPr/>
                    <a:lstStyle/>
                    <a:p>
                      <a:pPr marL="0" marR="0" algn="ctr">
                        <a:spcBef>
                          <a:spcPts val="0"/>
                        </a:spcBef>
                        <a:spcAft>
                          <a:spcPts val="0"/>
                        </a:spcAft>
                      </a:pPr>
                      <a:r>
                        <a:rPr lang="en-US" sz="1600" dirty="0">
                          <a:effectLst/>
                        </a:rPr>
                        <a:t>[PEG] </a:t>
                      </a:r>
                      <a:r>
                        <a:rPr lang="en-US" sz="1600" dirty="0">
                          <a:effectLst/>
                          <a:sym typeface="Symbol" charset="2"/>
                        </a:rPr>
                        <a:t></a:t>
                      </a:r>
                      <a:r>
                        <a:rPr lang="en-US" sz="1600" dirty="0">
                          <a:effectLst/>
                        </a:rPr>
                        <a:t> </a:t>
                      </a:r>
                      <a:r>
                        <a:rPr lang="en-US" sz="1600" dirty="0" err="1">
                          <a:effectLst/>
                        </a:rPr>
                        <a:t>Ez</a:t>
                      </a:r>
                      <a:r>
                        <a:rPr lang="en-US" sz="1600" dirty="0">
                          <a:effectLst/>
                        </a:rPr>
                        <a:t> (</a:t>
                      </a:r>
                      <a:r>
                        <a:rPr lang="en-US" sz="1600" dirty="0" err="1">
                          <a:effectLst/>
                        </a:rPr>
                        <a:t>Lr</a:t>
                      </a:r>
                      <a:r>
                        <a:rPr lang="en-US" sz="1600" dirty="0">
                          <a:effectLst/>
                        </a:rPr>
                        <a:t>)</a:t>
                      </a:r>
                      <a:endParaRPr lang="en-US" sz="2400" dirty="0">
                        <a:effectLst/>
                        <a:latin typeface="Times New Roman" charset="0"/>
                        <a:ea typeface="Calibri" charset="0"/>
                      </a:endParaRPr>
                    </a:p>
                  </a:txBody>
                  <a:tcPr marL="68580" marR="68580" marT="0" marB="0">
                    <a:solidFill>
                      <a:schemeClr val="accent2">
                        <a:lumMod val="60000"/>
                        <a:lumOff val="40000"/>
                      </a:schemeClr>
                    </a:solidFill>
                  </a:tcPr>
                </a:tc>
                <a:tc>
                  <a:txBody>
                    <a:bodyPr/>
                    <a:lstStyle/>
                    <a:p>
                      <a:pPr marL="0" marR="0" algn="ctr">
                        <a:spcBef>
                          <a:spcPts val="0"/>
                        </a:spcBef>
                        <a:spcAft>
                          <a:spcPts val="0"/>
                        </a:spcAft>
                      </a:pPr>
                      <a:r>
                        <a:rPr lang="en-US" sz="1600" dirty="0">
                          <a:effectLst/>
                        </a:rPr>
                        <a:t>Rep</a:t>
                      </a:r>
                      <a:endParaRPr lang="en-US" sz="2400" dirty="0">
                        <a:effectLst/>
                        <a:latin typeface="Times New Roman" charset="0"/>
                        <a:ea typeface="Calibri" charset="0"/>
                      </a:endParaRPr>
                    </a:p>
                  </a:txBody>
                  <a:tcPr marL="68580" marR="68580" marT="0" marB="0">
                    <a:solidFill>
                      <a:schemeClr val="accent2">
                        <a:lumMod val="60000"/>
                        <a:lumOff val="40000"/>
                      </a:schemeClr>
                    </a:solidFill>
                  </a:tcPr>
                </a:tc>
                <a:tc>
                  <a:txBody>
                    <a:bodyPr/>
                    <a:lstStyle/>
                    <a:p>
                      <a:pPr marL="0" marR="0" algn="ctr">
                        <a:spcBef>
                          <a:spcPts val="0"/>
                        </a:spcBef>
                        <a:spcAft>
                          <a:spcPts val="0"/>
                        </a:spcAft>
                      </a:pPr>
                      <a:r>
                        <a:rPr lang="en-US" sz="1600" dirty="0">
                          <a:effectLst/>
                        </a:rPr>
                        <a:t>Rep (Block)</a:t>
                      </a:r>
                      <a:endParaRPr lang="en-US" sz="2400" dirty="0">
                        <a:effectLst/>
                        <a:latin typeface="Times New Roman" charset="0"/>
                        <a:ea typeface="Calibri" charset="0"/>
                      </a:endParaRPr>
                    </a:p>
                  </a:txBody>
                  <a:tcPr marL="68580" marR="68580" marT="0" marB="0">
                    <a:solidFill>
                      <a:schemeClr val="accent2">
                        <a:lumMod val="60000"/>
                        <a:lumOff val="40000"/>
                      </a:schemeClr>
                    </a:solidFill>
                  </a:tcPr>
                </a:tc>
                <a:tc>
                  <a:txBody>
                    <a:bodyPr/>
                    <a:lstStyle/>
                    <a:p>
                      <a:pPr marL="0" marR="0" algn="ctr">
                        <a:spcBef>
                          <a:spcPts val="0"/>
                        </a:spcBef>
                        <a:spcAft>
                          <a:spcPts val="0"/>
                        </a:spcAft>
                      </a:pPr>
                      <a:r>
                        <a:rPr lang="en-US" sz="1600" dirty="0">
                          <a:effectLst/>
                        </a:rPr>
                        <a:t>[PEG]</a:t>
                      </a:r>
                      <a:endParaRPr lang="en-US" sz="2400" dirty="0">
                        <a:effectLst/>
                        <a:latin typeface="Times New Roman" charset="0"/>
                        <a:ea typeface="Calibri" charset="0"/>
                      </a:endParaRPr>
                    </a:p>
                  </a:txBody>
                  <a:tcPr marL="68580" marR="68580" marT="0" marB="0">
                    <a:solidFill>
                      <a:schemeClr val="accent5">
                        <a:lumMod val="60000"/>
                        <a:lumOff val="40000"/>
                      </a:schemeClr>
                    </a:solidFill>
                  </a:tcPr>
                </a:tc>
                <a:tc>
                  <a:txBody>
                    <a:bodyPr/>
                    <a:lstStyle/>
                    <a:p>
                      <a:pPr marL="0" marR="0" algn="ctr">
                        <a:spcBef>
                          <a:spcPts val="0"/>
                        </a:spcBef>
                        <a:spcAft>
                          <a:spcPts val="0"/>
                        </a:spcAft>
                      </a:pPr>
                      <a:r>
                        <a:rPr lang="en-US" sz="1600" dirty="0">
                          <a:effectLst/>
                        </a:rPr>
                        <a:t>C</a:t>
                      </a:r>
                      <a:endParaRPr lang="en-US" sz="2400" dirty="0">
                        <a:effectLst/>
                        <a:latin typeface="Times New Roman" charset="0"/>
                        <a:ea typeface="Calibri" charset="0"/>
                      </a:endParaRPr>
                    </a:p>
                  </a:txBody>
                  <a:tcPr marL="68580" marR="68580" marT="0" marB="0">
                    <a:solidFill>
                      <a:schemeClr val="accent5">
                        <a:lumMod val="60000"/>
                        <a:lumOff val="40000"/>
                      </a:schemeClr>
                    </a:solidFill>
                  </a:tcPr>
                </a:tc>
                <a:tc>
                  <a:txBody>
                    <a:bodyPr/>
                    <a:lstStyle/>
                    <a:p>
                      <a:pPr marL="0" marR="0" algn="ctr">
                        <a:spcBef>
                          <a:spcPts val="0"/>
                        </a:spcBef>
                        <a:spcAft>
                          <a:spcPts val="0"/>
                        </a:spcAft>
                      </a:pPr>
                      <a:r>
                        <a:rPr lang="en-US" sz="1600" dirty="0">
                          <a:effectLst/>
                        </a:rPr>
                        <a:t>[PEG] </a:t>
                      </a:r>
                      <a:r>
                        <a:rPr lang="en-US" sz="1600" dirty="0">
                          <a:effectLst/>
                          <a:sym typeface="Symbol" charset="2"/>
                        </a:rPr>
                        <a:t></a:t>
                      </a:r>
                      <a:r>
                        <a:rPr lang="en-US" sz="1600" dirty="0">
                          <a:effectLst/>
                        </a:rPr>
                        <a:t> C</a:t>
                      </a:r>
                      <a:endParaRPr lang="en-US" sz="2400" dirty="0">
                        <a:effectLst/>
                        <a:latin typeface="Times New Roman" charset="0"/>
                        <a:ea typeface="Calibri" charset="0"/>
                      </a:endParaRPr>
                    </a:p>
                  </a:txBody>
                  <a:tcPr marL="68580" marR="68580" marT="0" marB="0">
                    <a:solidFill>
                      <a:schemeClr val="accent5">
                        <a:lumMod val="60000"/>
                        <a:lumOff val="40000"/>
                      </a:schemeClr>
                    </a:solidFill>
                  </a:tcPr>
                </a:tc>
                <a:tc>
                  <a:txBody>
                    <a:bodyPr/>
                    <a:lstStyle/>
                    <a:p>
                      <a:pPr marL="0" marR="0" algn="ctr">
                        <a:spcBef>
                          <a:spcPts val="0"/>
                        </a:spcBef>
                        <a:spcAft>
                          <a:spcPts val="0"/>
                        </a:spcAft>
                      </a:pPr>
                      <a:r>
                        <a:rPr lang="en-US" sz="1600" dirty="0">
                          <a:effectLst/>
                        </a:rPr>
                        <a:t>C (</a:t>
                      </a:r>
                      <a:r>
                        <a:rPr lang="en-US" sz="1600" dirty="0" err="1">
                          <a:effectLst/>
                        </a:rPr>
                        <a:t>Lr</a:t>
                      </a:r>
                      <a:r>
                        <a:rPr lang="en-US" sz="1600" dirty="0">
                          <a:effectLst/>
                        </a:rPr>
                        <a:t>)</a:t>
                      </a:r>
                      <a:endParaRPr lang="en-US" sz="2400" dirty="0">
                        <a:effectLst/>
                        <a:latin typeface="Times New Roman" charset="0"/>
                        <a:ea typeface="Calibri" charset="0"/>
                      </a:endParaRPr>
                    </a:p>
                  </a:txBody>
                  <a:tcPr marL="68580" marR="68580" marT="0" marB="0">
                    <a:solidFill>
                      <a:schemeClr val="accent5">
                        <a:lumMod val="60000"/>
                        <a:lumOff val="40000"/>
                      </a:schemeClr>
                    </a:solidFill>
                  </a:tcPr>
                </a:tc>
                <a:tc>
                  <a:txBody>
                    <a:bodyPr/>
                    <a:lstStyle/>
                    <a:p>
                      <a:pPr marL="0" marR="0" algn="ctr">
                        <a:spcBef>
                          <a:spcPts val="0"/>
                        </a:spcBef>
                        <a:spcAft>
                          <a:spcPts val="0"/>
                        </a:spcAft>
                      </a:pPr>
                      <a:r>
                        <a:rPr lang="en-US" sz="1600" dirty="0">
                          <a:effectLst/>
                        </a:rPr>
                        <a:t>[PEG] </a:t>
                      </a:r>
                      <a:r>
                        <a:rPr lang="en-US" sz="1600" dirty="0">
                          <a:effectLst/>
                          <a:sym typeface="Symbol" charset="2"/>
                        </a:rPr>
                        <a:t></a:t>
                      </a:r>
                      <a:r>
                        <a:rPr lang="en-US" sz="1600" dirty="0">
                          <a:effectLst/>
                        </a:rPr>
                        <a:t> C (</a:t>
                      </a:r>
                      <a:r>
                        <a:rPr lang="en-US" sz="1600" dirty="0" err="1">
                          <a:effectLst/>
                        </a:rPr>
                        <a:t>Lr</a:t>
                      </a:r>
                      <a:r>
                        <a:rPr lang="en-US" sz="1600" dirty="0">
                          <a:effectLst/>
                        </a:rPr>
                        <a:t>)</a:t>
                      </a:r>
                      <a:endParaRPr lang="en-US" sz="2400" dirty="0">
                        <a:effectLst/>
                        <a:latin typeface="Times New Roman" charset="0"/>
                        <a:ea typeface="Calibri" charset="0"/>
                      </a:endParaRPr>
                    </a:p>
                  </a:txBody>
                  <a:tcPr marL="68580" marR="68580" marT="0" marB="0">
                    <a:solidFill>
                      <a:schemeClr val="accent5">
                        <a:lumMod val="60000"/>
                        <a:lumOff val="40000"/>
                      </a:schemeClr>
                    </a:solidFill>
                  </a:tcPr>
                </a:tc>
                <a:tc>
                  <a:txBody>
                    <a:bodyPr/>
                    <a:lstStyle/>
                    <a:p>
                      <a:pPr marL="0" marR="0" algn="ctr">
                        <a:spcBef>
                          <a:spcPts val="0"/>
                        </a:spcBef>
                        <a:spcAft>
                          <a:spcPts val="0"/>
                        </a:spcAft>
                      </a:pPr>
                      <a:r>
                        <a:rPr lang="en-US" sz="1600" dirty="0">
                          <a:effectLst/>
                        </a:rPr>
                        <a:t>Rep</a:t>
                      </a:r>
                      <a:endParaRPr lang="en-US" sz="2400" dirty="0">
                        <a:effectLst/>
                        <a:latin typeface="Times New Roman" charset="0"/>
                        <a:ea typeface="Calibri" charset="0"/>
                      </a:endParaRPr>
                    </a:p>
                  </a:txBody>
                  <a:tcPr marL="68580" marR="68580" marT="0" marB="0">
                    <a:solidFill>
                      <a:schemeClr val="accent5">
                        <a:lumMod val="60000"/>
                        <a:lumOff val="40000"/>
                      </a:schemeClr>
                    </a:solidFill>
                  </a:tcPr>
                </a:tc>
                <a:tc>
                  <a:txBody>
                    <a:bodyPr/>
                    <a:lstStyle/>
                    <a:p>
                      <a:pPr marL="0" marR="0" algn="ctr">
                        <a:spcBef>
                          <a:spcPts val="0"/>
                        </a:spcBef>
                        <a:spcAft>
                          <a:spcPts val="0"/>
                        </a:spcAft>
                      </a:pPr>
                      <a:r>
                        <a:rPr lang="en-US" sz="1600" dirty="0">
                          <a:effectLst/>
                        </a:rPr>
                        <a:t>Rep (Block)</a:t>
                      </a:r>
                      <a:endParaRPr lang="en-US" sz="2400" dirty="0">
                        <a:effectLst/>
                        <a:latin typeface="Times New Roman" charset="0"/>
                        <a:ea typeface="Calibri" charset="0"/>
                      </a:endParaRPr>
                    </a:p>
                  </a:txBody>
                  <a:tcPr marL="68580" marR="68580" marT="0" marB="0">
                    <a:solidFill>
                      <a:schemeClr val="accent5">
                        <a:lumMod val="60000"/>
                        <a:lumOff val="40000"/>
                      </a:schemeClr>
                    </a:solidFill>
                  </a:tcPr>
                </a:tc>
                <a:tc vMerge="1">
                  <a:txBody>
                    <a:bodyPr/>
                    <a:lstStyle/>
                    <a:p>
                      <a:endParaRPr lang="en-US"/>
                    </a:p>
                  </a:txBody>
                  <a:tcPr/>
                </a:tc>
                <a:extLst>
                  <a:ext uri="{0D108BD9-81ED-4DB2-BD59-A6C34878D82A}">
                    <a16:rowId xmlns:a16="http://schemas.microsoft.com/office/drawing/2014/main" val="10001"/>
                  </a:ext>
                </a:extLst>
              </a:tr>
              <a:tr h="598976">
                <a:tc>
                  <a:txBody>
                    <a:bodyPr/>
                    <a:lstStyle/>
                    <a:p>
                      <a:pPr marL="0" marR="0" algn="l">
                        <a:spcBef>
                          <a:spcPts val="0"/>
                        </a:spcBef>
                        <a:spcAft>
                          <a:spcPts val="0"/>
                        </a:spcAft>
                      </a:pPr>
                      <a:r>
                        <a:rPr lang="en-US" sz="1600" dirty="0">
                          <a:effectLst/>
                        </a:rPr>
                        <a:t>Delay</a:t>
                      </a:r>
                      <a:endParaRPr lang="en-US" sz="2400" dirty="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dirty="0">
                          <a:effectLst/>
                        </a:rPr>
                        <a:t>0.005 </a:t>
                      </a:r>
                    </a:p>
                    <a:p>
                      <a:pPr marL="0" marR="0" algn="ctr">
                        <a:spcBef>
                          <a:spcPts val="0"/>
                        </a:spcBef>
                        <a:spcAft>
                          <a:spcPts val="0"/>
                        </a:spcAft>
                      </a:pPr>
                      <a:r>
                        <a:rPr lang="en-US" sz="1600" dirty="0">
                          <a:effectLst/>
                        </a:rPr>
                        <a:t>**</a:t>
                      </a:r>
                      <a:endParaRPr lang="en-US" sz="2400" dirty="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a:effectLst/>
                        </a:rPr>
                        <a:t>NS</a:t>
                      </a:r>
                      <a:endParaRPr lang="en-US" sz="240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a:effectLst/>
                        </a:rPr>
                        <a:t>NS</a:t>
                      </a:r>
                      <a:endParaRPr lang="en-US" sz="240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dirty="0">
                          <a:effectLst/>
                        </a:rPr>
                        <a:t>NS</a:t>
                      </a:r>
                      <a:endParaRPr lang="en-US" sz="2400" dirty="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dirty="0">
                          <a:effectLst/>
                        </a:rPr>
                        <a:t>&lt;0.001 ***</a:t>
                      </a:r>
                      <a:endParaRPr lang="en-US" sz="2400" dirty="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dirty="0">
                          <a:effectLst/>
                        </a:rPr>
                        <a:t>NS</a:t>
                      </a:r>
                      <a:endParaRPr lang="en-US" sz="2400" dirty="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dirty="0">
                          <a:effectLst/>
                        </a:rPr>
                        <a:t>0.008 **</a:t>
                      </a:r>
                      <a:endParaRPr lang="en-US" sz="2400" dirty="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dirty="0">
                          <a:effectLst/>
                        </a:rPr>
                        <a:t>NS</a:t>
                      </a:r>
                      <a:endParaRPr lang="en-US" sz="2400" dirty="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a:effectLst/>
                        </a:rPr>
                        <a:t>NS</a:t>
                      </a:r>
                      <a:endParaRPr lang="en-US" sz="240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a:effectLst/>
                        </a:rPr>
                        <a:t>NS</a:t>
                      </a:r>
                      <a:endParaRPr lang="en-US" sz="240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dirty="0">
                          <a:effectLst/>
                        </a:rPr>
                        <a:t>NS</a:t>
                      </a:r>
                      <a:endParaRPr lang="en-US" sz="2400" dirty="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a:effectLst/>
                        </a:rPr>
                        <a:t>3e-08 ***</a:t>
                      </a:r>
                      <a:endParaRPr lang="en-US" sz="240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a:effectLst/>
                        </a:rPr>
                        <a:t>NS</a:t>
                      </a:r>
                      <a:endParaRPr lang="en-US" sz="240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dirty="0">
                          <a:effectLst/>
                        </a:rPr>
                        <a:t>NS</a:t>
                      </a:r>
                      <a:endParaRPr lang="en-US" sz="2400" dirty="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dirty="0">
                          <a:effectLst/>
                        </a:rPr>
                        <a:t>0.744</a:t>
                      </a:r>
                      <a:endParaRPr lang="en-US" sz="2400" dirty="0">
                        <a:effectLst/>
                        <a:latin typeface="Times New Roman" charset="0"/>
                        <a:ea typeface="Calibri" charset="0"/>
                      </a:endParaRPr>
                    </a:p>
                  </a:txBody>
                  <a:tcPr marL="68580" marR="68580" marT="0" marB="0"/>
                </a:tc>
                <a:extLst>
                  <a:ext uri="{0D108BD9-81ED-4DB2-BD59-A6C34878D82A}">
                    <a16:rowId xmlns:a16="http://schemas.microsoft.com/office/drawing/2014/main" val="10002"/>
                  </a:ext>
                </a:extLst>
              </a:tr>
              <a:tr h="626325">
                <a:tc>
                  <a:txBody>
                    <a:bodyPr/>
                    <a:lstStyle/>
                    <a:p>
                      <a:pPr marL="0" marR="0" algn="l">
                        <a:spcBef>
                          <a:spcPts val="0"/>
                        </a:spcBef>
                        <a:spcAft>
                          <a:spcPts val="0"/>
                        </a:spcAft>
                      </a:pPr>
                      <a:r>
                        <a:rPr lang="en-US" sz="1600" dirty="0">
                          <a:effectLst/>
                        </a:rPr>
                        <a:t>Rate</a:t>
                      </a:r>
                      <a:endParaRPr lang="en-US" sz="2400" dirty="0">
                        <a:effectLst/>
                      </a:endParaRPr>
                    </a:p>
                    <a:p>
                      <a:pPr marL="0" marR="0" algn="l">
                        <a:spcBef>
                          <a:spcPts val="0"/>
                        </a:spcBef>
                        <a:spcAft>
                          <a:spcPts val="0"/>
                        </a:spcAft>
                      </a:pPr>
                      <a:r>
                        <a:rPr lang="en-US" sz="1600" dirty="0">
                          <a:effectLst/>
                        </a:rPr>
                        <a:t>(100</a:t>
                      </a:r>
                      <a:r>
                        <a:rPr lang="en-US" sz="1600" dirty="0">
                          <a:effectLst/>
                          <a:sym typeface="Symbol" charset="2"/>
                        </a:rPr>
                        <a:t></a:t>
                      </a:r>
                      <a:r>
                        <a:rPr lang="en-US" sz="1600" dirty="0">
                          <a:effectLst/>
                        </a:rPr>
                        <a:t> t</a:t>
                      </a:r>
                      <a:r>
                        <a:rPr lang="en-US" sz="1600" baseline="-25000" dirty="0">
                          <a:effectLst/>
                        </a:rPr>
                        <a:t>50</a:t>
                      </a:r>
                      <a:r>
                        <a:rPr lang="en-US" sz="1600" dirty="0">
                          <a:effectLst/>
                        </a:rPr>
                        <a:t>)</a:t>
                      </a:r>
                      <a:endParaRPr lang="en-US" sz="2400" dirty="0">
                        <a:effectLst/>
                        <a:latin typeface="Times New Roman" charset="0"/>
                        <a:ea typeface="Calibri" charset="0"/>
                      </a:endParaRPr>
                    </a:p>
                  </a:txBody>
                  <a:tcPr marL="68580" marR="68580" marT="0" marB="0"/>
                </a:tc>
                <a:tc>
                  <a:txBody>
                    <a:bodyPr/>
                    <a:lstStyle/>
                    <a:p>
                      <a:pPr marL="0" marR="0" algn="ctr">
                        <a:lnSpc>
                          <a:spcPct val="100000"/>
                        </a:lnSpc>
                        <a:spcBef>
                          <a:spcPts val="0"/>
                        </a:spcBef>
                        <a:spcAft>
                          <a:spcPts val="0"/>
                        </a:spcAft>
                      </a:pPr>
                      <a:r>
                        <a:rPr lang="en-US" sz="1600" dirty="0">
                          <a:effectLst/>
                        </a:rPr>
                        <a:t>&lt;0.001</a:t>
                      </a:r>
                      <a:endParaRPr lang="en-US" sz="1600" baseline="0" dirty="0">
                        <a:effectLst/>
                      </a:endParaRPr>
                    </a:p>
                    <a:p>
                      <a:pPr marL="0" marR="0" algn="ctr">
                        <a:lnSpc>
                          <a:spcPct val="100000"/>
                        </a:lnSpc>
                        <a:spcBef>
                          <a:spcPts val="0"/>
                        </a:spcBef>
                        <a:spcAft>
                          <a:spcPts val="0"/>
                        </a:spcAft>
                      </a:pPr>
                      <a:r>
                        <a:rPr lang="en-US" sz="1600" dirty="0">
                          <a:effectLst/>
                        </a:rPr>
                        <a:t>***</a:t>
                      </a:r>
                      <a:endParaRPr lang="en-US" sz="2400" dirty="0">
                        <a:effectLst/>
                        <a:latin typeface="Times New Roman" charset="0"/>
                        <a:ea typeface="Calibri" charset="0"/>
                      </a:endParaRP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a:effectLst/>
                        </a:rPr>
                        <a:t>NS</a:t>
                      </a:r>
                      <a:endParaRPr lang="en-US" sz="2400" dirty="0">
                        <a:effectLst/>
                        <a:latin typeface="Times New Roman" charset="0"/>
                        <a:ea typeface="Calibri" charset="0"/>
                      </a:endParaRP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a:effectLst/>
                        </a:rPr>
                        <a:t>NS</a:t>
                      </a:r>
                      <a:endParaRPr lang="en-US" sz="2400" dirty="0">
                        <a:effectLst/>
                        <a:latin typeface="Times New Roman" charset="0"/>
                        <a:ea typeface="Calibri" charset="0"/>
                      </a:endParaRP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a:effectLst/>
                        </a:rPr>
                        <a:t>NS</a:t>
                      </a:r>
                      <a:endParaRPr lang="en-US" sz="2400" dirty="0">
                        <a:effectLst/>
                        <a:latin typeface="Times New Roman" charset="0"/>
                        <a:ea typeface="Calibri" charset="0"/>
                      </a:endParaRP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a:effectLst/>
                        </a:rPr>
                        <a:t>NS</a:t>
                      </a:r>
                      <a:endParaRPr lang="en-US" sz="2400" dirty="0">
                        <a:effectLst/>
                        <a:latin typeface="Times New Roman" charset="0"/>
                        <a:ea typeface="Calibri" charset="0"/>
                      </a:endParaRP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a:effectLst/>
                        </a:rPr>
                        <a:t>NS</a:t>
                      </a:r>
                      <a:endParaRPr lang="en-US" sz="2400" dirty="0">
                        <a:effectLst/>
                        <a:latin typeface="Times New Roman" charset="0"/>
                        <a:ea typeface="Calibri" charset="0"/>
                      </a:endParaRP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a:effectLst/>
                        </a:rPr>
                        <a:t>&lt;0.001 ***</a:t>
                      </a:r>
                      <a:endParaRPr lang="en-US" sz="2400" dirty="0">
                        <a:effectLst/>
                        <a:latin typeface="Times New Roman" charset="0"/>
                        <a:ea typeface="Calibri" charset="0"/>
                      </a:endParaRP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a:effectLst/>
                        </a:rPr>
                        <a:t>&lt;0.001 ***</a:t>
                      </a:r>
                      <a:endParaRPr lang="en-US" sz="2400" dirty="0">
                        <a:effectLst/>
                        <a:latin typeface="Times New Roman" charset="0"/>
                        <a:ea typeface="Calibri" charset="0"/>
                      </a:endParaRPr>
                    </a:p>
                  </a:txBody>
                  <a:tcPr marL="68580" marR="68580" marT="0" marB="0">
                    <a:solidFill>
                      <a:schemeClr val="accent5">
                        <a:lumMod val="20000"/>
                        <a:lumOff val="80000"/>
                      </a:schemeClr>
                    </a:solidFill>
                  </a:tcPr>
                </a:tc>
                <a:tc>
                  <a:txBody>
                    <a:bodyPr/>
                    <a:lstStyle/>
                    <a:p>
                      <a:pPr marL="0" marR="0" algn="ctr">
                        <a:spcBef>
                          <a:spcPts val="0"/>
                        </a:spcBef>
                        <a:spcAft>
                          <a:spcPts val="0"/>
                        </a:spcAft>
                      </a:pPr>
                      <a:r>
                        <a:rPr lang="en-US" sz="1600" dirty="0">
                          <a:effectLst/>
                        </a:rPr>
                        <a:t>NS</a:t>
                      </a:r>
                      <a:endParaRPr lang="en-US" sz="2400" dirty="0">
                        <a:effectLst/>
                        <a:latin typeface="Times New Roman" charset="0"/>
                        <a:ea typeface="Calibri" charset="0"/>
                      </a:endParaRPr>
                    </a:p>
                  </a:txBody>
                  <a:tcPr marL="68580" marR="68580" marT="0" marB="0">
                    <a:solidFill>
                      <a:schemeClr val="accent5">
                        <a:lumMod val="20000"/>
                        <a:lumOff val="80000"/>
                      </a:schemeClr>
                    </a:solidFill>
                  </a:tcPr>
                </a:tc>
                <a:tc>
                  <a:txBody>
                    <a:bodyPr/>
                    <a:lstStyle/>
                    <a:p>
                      <a:pPr marL="0" marR="0" algn="ctr">
                        <a:spcBef>
                          <a:spcPts val="0"/>
                        </a:spcBef>
                        <a:spcAft>
                          <a:spcPts val="0"/>
                        </a:spcAft>
                      </a:pPr>
                      <a:r>
                        <a:rPr lang="en-US" sz="1600" dirty="0">
                          <a:effectLst/>
                        </a:rPr>
                        <a:t>&lt;0.001 ***</a:t>
                      </a:r>
                      <a:endParaRPr lang="en-US" sz="2400" dirty="0">
                        <a:effectLst/>
                        <a:latin typeface="Times New Roman" charset="0"/>
                        <a:ea typeface="Calibri" charset="0"/>
                      </a:endParaRPr>
                    </a:p>
                  </a:txBody>
                  <a:tcPr marL="68580" marR="68580" marT="0" marB="0">
                    <a:solidFill>
                      <a:schemeClr val="accent5">
                        <a:lumMod val="20000"/>
                        <a:lumOff val="80000"/>
                      </a:schemeClr>
                    </a:solidFill>
                  </a:tcPr>
                </a:tc>
                <a:tc>
                  <a:txBody>
                    <a:bodyPr/>
                    <a:lstStyle/>
                    <a:p>
                      <a:pPr marL="0" marR="0" algn="ctr">
                        <a:spcBef>
                          <a:spcPts val="0"/>
                        </a:spcBef>
                        <a:spcAft>
                          <a:spcPts val="0"/>
                        </a:spcAft>
                      </a:pPr>
                      <a:r>
                        <a:rPr lang="en-US" sz="1600" dirty="0">
                          <a:effectLst/>
                        </a:rPr>
                        <a:t>NS</a:t>
                      </a:r>
                      <a:endParaRPr lang="en-US" sz="2400" dirty="0">
                        <a:effectLst/>
                        <a:latin typeface="Times New Roman" charset="0"/>
                        <a:ea typeface="Calibri" charset="0"/>
                      </a:endParaRPr>
                    </a:p>
                  </a:txBody>
                  <a:tcPr marL="68580" marR="68580" marT="0" marB="0">
                    <a:solidFill>
                      <a:schemeClr val="accent5">
                        <a:lumMod val="20000"/>
                        <a:lumOff val="80000"/>
                      </a:schemeClr>
                    </a:solidFill>
                  </a:tcPr>
                </a:tc>
                <a:tc>
                  <a:txBody>
                    <a:bodyPr/>
                    <a:lstStyle/>
                    <a:p>
                      <a:pPr marL="0" marR="0" algn="ctr">
                        <a:spcBef>
                          <a:spcPts val="0"/>
                        </a:spcBef>
                        <a:spcAft>
                          <a:spcPts val="0"/>
                        </a:spcAft>
                      </a:pPr>
                      <a:r>
                        <a:rPr lang="en-US" sz="1600" dirty="0">
                          <a:effectLst/>
                        </a:rPr>
                        <a:t>NS</a:t>
                      </a:r>
                      <a:endParaRPr lang="en-US" sz="2400" dirty="0">
                        <a:effectLst/>
                        <a:latin typeface="Times New Roman" charset="0"/>
                        <a:ea typeface="Calibri" charset="0"/>
                      </a:endParaRPr>
                    </a:p>
                  </a:txBody>
                  <a:tcPr marL="68580" marR="68580" marT="0" marB="0">
                    <a:solidFill>
                      <a:schemeClr val="accent5">
                        <a:lumMod val="20000"/>
                        <a:lumOff val="80000"/>
                      </a:schemeClr>
                    </a:solidFill>
                  </a:tcPr>
                </a:tc>
                <a:tc>
                  <a:txBody>
                    <a:bodyPr/>
                    <a:lstStyle/>
                    <a:p>
                      <a:pPr marL="0" marR="0" algn="ctr">
                        <a:spcBef>
                          <a:spcPts val="0"/>
                        </a:spcBef>
                        <a:spcAft>
                          <a:spcPts val="0"/>
                        </a:spcAft>
                      </a:pPr>
                      <a:r>
                        <a:rPr lang="en-US" sz="1600" dirty="0">
                          <a:effectLst/>
                        </a:rPr>
                        <a:t>NS</a:t>
                      </a:r>
                      <a:endParaRPr lang="en-US" sz="2400" dirty="0">
                        <a:effectLst/>
                        <a:latin typeface="Times New Roman" charset="0"/>
                        <a:ea typeface="Calibri" charset="0"/>
                      </a:endParaRPr>
                    </a:p>
                  </a:txBody>
                  <a:tcPr marL="68580" marR="68580" marT="0" marB="0">
                    <a:solidFill>
                      <a:schemeClr val="accent5">
                        <a:lumMod val="20000"/>
                        <a:lumOff val="80000"/>
                      </a:schemeClr>
                    </a:solidFill>
                  </a:tcPr>
                </a:tc>
                <a:tc>
                  <a:txBody>
                    <a:bodyPr/>
                    <a:lstStyle/>
                    <a:p>
                      <a:pPr marL="0" marR="0" algn="ctr">
                        <a:spcBef>
                          <a:spcPts val="0"/>
                        </a:spcBef>
                        <a:spcAft>
                          <a:spcPts val="0"/>
                        </a:spcAft>
                      </a:pPr>
                      <a:r>
                        <a:rPr lang="en-US" sz="1600" dirty="0">
                          <a:effectLst/>
                        </a:rPr>
                        <a:t>&lt;0.001 ***</a:t>
                      </a:r>
                      <a:endParaRPr lang="en-US" sz="2400" dirty="0">
                        <a:effectLst/>
                        <a:latin typeface="Times New Roman" charset="0"/>
                        <a:ea typeface="Calibri" charset="0"/>
                      </a:endParaRPr>
                    </a:p>
                  </a:txBody>
                  <a:tcPr marL="68580" marR="68580" marT="0" marB="0">
                    <a:solidFill>
                      <a:schemeClr val="accent5">
                        <a:lumMod val="20000"/>
                        <a:lumOff val="80000"/>
                      </a:schemeClr>
                    </a:solidFill>
                  </a:tcPr>
                </a:tc>
                <a:tc>
                  <a:txBody>
                    <a:bodyPr/>
                    <a:lstStyle/>
                    <a:p>
                      <a:pPr marL="0" marR="0" algn="ctr">
                        <a:spcBef>
                          <a:spcPts val="0"/>
                        </a:spcBef>
                        <a:spcAft>
                          <a:spcPts val="0"/>
                        </a:spcAft>
                      </a:pPr>
                      <a:r>
                        <a:rPr lang="en-US" sz="1600" dirty="0">
                          <a:effectLst/>
                        </a:rPr>
                        <a:t>0.824</a:t>
                      </a:r>
                      <a:endParaRPr lang="en-US" sz="2400" dirty="0">
                        <a:effectLst/>
                        <a:latin typeface="Times New Roman" charset="0"/>
                        <a:ea typeface="Calibri" charset="0"/>
                      </a:endParaRPr>
                    </a:p>
                  </a:txBody>
                  <a:tcPr marL="68580" marR="68580" marT="0" marB="0"/>
                </a:tc>
                <a:extLst>
                  <a:ext uri="{0D108BD9-81ED-4DB2-BD59-A6C34878D82A}">
                    <a16:rowId xmlns:a16="http://schemas.microsoft.com/office/drawing/2014/main" val="10003"/>
                  </a:ext>
                </a:extLst>
              </a:tr>
              <a:tr h="542470">
                <a:tc>
                  <a:txBody>
                    <a:bodyPr/>
                    <a:lstStyle/>
                    <a:p>
                      <a:pPr marL="0" marR="0" algn="l">
                        <a:spcBef>
                          <a:spcPts val="0"/>
                        </a:spcBef>
                        <a:spcAft>
                          <a:spcPts val="0"/>
                        </a:spcAft>
                      </a:pPr>
                      <a:r>
                        <a:rPr lang="en-US" sz="1600" dirty="0">
                          <a:effectLst/>
                        </a:rPr>
                        <a:t>Uniformity (t</a:t>
                      </a:r>
                      <a:r>
                        <a:rPr lang="en-US" sz="1600" baseline="-25000" dirty="0">
                          <a:effectLst/>
                        </a:rPr>
                        <a:t>75</a:t>
                      </a:r>
                      <a:r>
                        <a:rPr lang="en-US" sz="1600" dirty="0">
                          <a:effectLst/>
                        </a:rPr>
                        <a:t>-t</a:t>
                      </a:r>
                      <a:r>
                        <a:rPr lang="en-US" sz="1600" baseline="-25000" dirty="0">
                          <a:effectLst/>
                        </a:rPr>
                        <a:t>25</a:t>
                      </a:r>
                      <a:r>
                        <a:rPr lang="en-US" sz="1600" dirty="0">
                          <a:effectLst/>
                        </a:rPr>
                        <a:t>) </a:t>
                      </a:r>
                      <a:endParaRPr lang="en-US" sz="2400" dirty="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dirty="0">
                          <a:effectLst/>
                        </a:rPr>
                        <a:t>NS</a:t>
                      </a:r>
                      <a:endParaRPr lang="en-US" sz="2400" dirty="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a:effectLst/>
                        </a:rPr>
                        <a:t>NS</a:t>
                      </a:r>
                      <a:endParaRPr lang="en-US" sz="240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a:effectLst/>
                        </a:rPr>
                        <a:t>NS</a:t>
                      </a:r>
                      <a:endParaRPr lang="en-US" sz="240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a:effectLst/>
                        </a:rPr>
                        <a:t>NS</a:t>
                      </a:r>
                      <a:endParaRPr lang="en-US" sz="240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a:effectLst/>
                        </a:rPr>
                        <a:t>0.005 **</a:t>
                      </a:r>
                      <a:endParaRPr lang="en-US" sz="240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dirty="0">
                          <a:effectLst/>
                        </a:rPr>
                        <a:t>NS</a:t>
                      </a:r>
                      <a:endParaRPr lang="en-US" sz="2400" dirty="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dirty="0">
                          <a:effectLst/>
                        </a:rPr>
                        <a:t>0.006 **</a:t>
                      </a:r>
                      <a:endParaRPr lang="en-US" sz="2400" dirty="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dirty="0">
                          <a:effectLst/>
                        </a:rPr>
                        <a:t>NS</a:t>
                      </a:r>
                      <a:endParaRPr lang="en-US" sz="2400" dirty="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a:effectLst/>
                        </a:rPr>
                        <a:t>NS</a:t>
                      </a:r>
                      <a:endParaRPr lang="en-US" sz="240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a:effectLst/>
                        </a:rPr>
                        <a:t>NS</a:t>
                      </a:r>
                      <a:endParaRPr lang="en-US" sz="240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dirty="0">
                          <a:effectLst/>
                        </a:rPr>
                        <a:t>0.003 **</a:t>
                      </a:r>
                      <a:endParaRPr lang="en-US" sz="2400" dirty="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a:effectLst/>
                        </a:rPr>
                        <a:t>NS</a:t>
                      </a:r>
                      <a:endParaRPr lang="en-US" sz="240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dirty="0">
                          <a:effectLst/>
                        </a:rPr>
                        <a:t>NS</a:t>
                      </a:r>
                      <a:endParaRPr lang="en-US" sz="2400" dirty="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dirty="0">
                          <a:effectLst/>
                        </a:rPr>
                        <a:t>0.020 *</a:t>
                      </a:r>
                      <a:endParaRPr lang="en-US" sz="2400" dirty="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dirty="0">
                          <a:effectLst/>
                        </a:rPr>
                        <a:t>0.495</a:t>
                      </a:r>
                      <a:endParaRPr lang="en-US" sz="2400" dirty="0">
                        <a:effectLst/>
                        <a:latin typeface="Times New Roman" charset="0"/>
                        <a:ea typeface="Calibri" charset="0"/>
                      </a:endParaRPr>
                    </a:p>
                  </a:txBody>
                  <a:tcPr marL="68580" marR="68580" marT="0" marB="0"/>
                </a:tc>
                <a:extLst>
                  <a:ext uri="{0D108BD9-81ED-4DB2-BD59-A6C34878D82A}">
                    <a16:rowId xmlns:a16="http://schemas.microsoft.com/office/drawing/2014/main" val="10004"/>
                  </a:ext>
                </a:extLst>
              </a:tr>
              <a:tr h="813703">
                <a:tc>
                  <a:txBody>
                    <a:bodyPr/>
                    <a:lstStyle/>
                    <a:p>
                      <a:pPr marL="0" marR="0" algn="l">
                        <a:spcBef>
                          <a:spcPts val="0"/>
                        </a:spcBef>
                        <a:spcAft>
                          <a:spcPts val="0"/>
                        </a:spcAft>
                      </a:pPr>
                      <a:r>
                        <a:rPr lang="en-US" sz="1600" dirty="0">
                          <a:effectLst/>
                        </a:rPr>
                        <a:t>Germinated % of Viable</a:t>
                      </a:r>
                      <a:endParaRPr lang="en-US" sz="2400" dirty="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dirty="0">
                          <a:effectLst/>
                        </a:rPr>
                        <a:t>NS</a:t>
                      </a:r>
                      <a:endParaRPr lang="en-US" sz="2400" dirty="0">
                        <a:effectLst/>
                        <a:latin typeface="Times New Roman" charset="0"/>
                        <a:ea typeface="Calibri" charset="0"/>
                      </a:endParaRP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a:effectLst/>
                        </a:rPr>
                        <a:t>0.1 .</a:t>
                      </a:r>
                      <a:endParaRPr lang="en-US" sz="2400" dirty="0">
                        <a:effectLst/>
                        <a:latin typeface="Times New Roman" charset="0"/>
                        <a:ea typeface="Calibri" charset="0"/>
                      </a:endParaRP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a:effectLst/>
                        </a:rPr>
                        <a:t>NS</a:t>
                      </a:r>
                      <a:endParaRPr lang="en-US" sz="2400" dirty="0">
                        <a:effectLst/>
                        <a:latin typeface="Times New Roman" charset="0"/>
                        <a:ea typeface="Calibri" charset="0"/>
                      </a:endParaRP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is-IS" sz="1600" dirty="0">
                          <a:effectLst/>
                        </a:rPr>
                        <a:t> 0.08 .</a:t>
                      </a:r>
                      <a:endParaRPr lang="en-US" sz="2400" dirty="0">
                        <a:effectLst/>
                        <a:latin typeface="Times New Roman" charset="0"/>
                        <a:ea typeface="Calibri" charset="0"/>
                      </a:endParaRP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a:effectLst/>
                        </a:rPr>
                        <a:t>&lt;0.001 ***</a:t>
                      </a:r>
                      <a:endParaRPr lang="en-US" sz="2400" dirty="0">
                        <a:effectLst/>
                        <a:latin typeface="Times New Roman" charset="0"/>
                        <a:ea typeface="Calibri" charset="0"/>
                      </a:endParaRP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a:effectLst/>
                        </a:rPr>
                        <a:t>NS</a:t>
                      </a:r>
                      <a:endParaRPr lang="en-US" sz="2400" dirty="0">
                        <a:effectLst/>
                        <a:latin typeface="Times New Roman" charset="0"/>
                        <a:ea typeface="Calibri" charset="0"/>
                      </a:endParaRP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a:effectLst/>
                        </a:rPr>
                        <a:t>&lt;0.001 ***</a:t>
                      </a:r>
                      <a:endParaRPr lang="en-US" sz="2400" dirty="0">
                        <a:effectLst/>
                        <a:latin typeface="Times New Roman" charset="0"/>
                        <a:ea typeface="Calibri" charset="0"/>
                      </a:endParaRP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a:effectLst/>
                        </a:rPr>
                        <a:t>NS</a:t>
                      </a:r>
                      <a:endParaRPr lang="en-US" sz="2400" dirty="0">
                        <a:effectLst/>
                        <a:latin typeface="Times New Roman" charset="0"/>
                        <a:ea typeface="Calibri" charset="0"/>
                      </a:endParaRPr>
                    </a:p>
                  </a:txBody>
                  <a:tcPr marL="68580" marR="68580" marT="0" marB="0">
                    <a:solidFill>
                      <a:schemeClr val="accent5">
                        <a:lumMod val="20000"/>
                        <a:lumOff val="80000"/>
                      </a:schemeClr>
                    </a:solidFill>
                  </a:tcPr>
                </a:tc>
                <a:tc>
                  <a:txBody>
                    <a:bodyPr/>
                    <a:lstStyle/>
                    <a:p>
                      <a:pPr marL="0" marR="0" algn="ctr">
                        <a:spcBef>
                          <a:spcPts val="0"/>
                        </a:spcBef>
                        <a:spcAft>
                          <a:spcPts val="0"/>
                        </a:spcAft>
                      </a:pPr>
                      <a:r>
                        <a:rPr lang="en-US" sz="1600" dirty="0">
                          <a:effectLst/>
                        </a:rPr>
                        <a:t>NS</a:t>
                      </a:r>
                      <a:endParaRPr lang="en-US" sz="2400" dirty="0">
                        <a:effectLst/>
                        <a:latin typeface="Times New Roman" charset="0"/>
                        <a:ea typeface="Calibri" charset="0"/>
                      </a:endParaRPr>
                    </a:p>
                  </a:txBody>
                  <a:tcPr marL="68580" marR="68580" marT="0" marB="0">
                    <a:solidFill>
                      <a:schemeClr val="accent5">
                        <a:lumMod val="20000"/>
                        <a:lumOff val="80000"/>
                      </a:schemeClr>
                    </a:solidFill>
                  </a:tcPr>
                </a:tc>
                <a:tc>
                  <a:txBody>
                    <a:bodyPr/>
                    <a:lstStyle/>
                    <a:p>
                      <a:pPr marL="0" marR="0" algn="ctr">
                        <a:spcBef>
                          <a:spcPts val="0"/>
                        </a:spcBef>
                        <a:spcAft>
                          <a:spcPts val="0"/>
                        </a:spcAft>
                      </a:pPr>
                      <a:r>
                        <a:rPr lang="is-IS" sz="1600" dirty="0">
                          <a:effectLst/>
                        </a:rPr>
                        <a:t> 0.06 .</a:t>
                      </a:r>
                      <a:endParaRPr lang="en-US" sz="2400" dirty="0">
                        <a:effectLst/>
                        <a:latin typeface="Times New Roman" charset="0"/>
                        <a:ea typeface="Calibri" charset="0"/>
                      </a:endParaRPr>
                    </a:p>
                  </a:txBody>
                  <a:tcPr marL="68580" marR="68580" marT="0" marB="0">
                    <a:solidFill>
                      <a:schemeClr val="accent5">
                        <a:lumMod val="20000"/>
                        <a:lumOff val="80000"/>
                      </a:schemeClr>
                    </a:solidFill>
                  </a:tcPr>
                </a:tc>
                <a:tc>
                  <a:txBody>
                    <a:bodyPr/>
                    <a:lstStyle/>
                    <a:p>
                      <a:pPr marL="0" marR="0" algn="ctr">
                        <a:spcBef>
                          <a:spcPts val="0"/>
                        </a:spcBef>
                        <a:spcAft>
                          <a:spcPts val="0"/>
                        </a:spcAft>
                      </a:pPr>
                      <a:r>
                        <a:rPr lang="en-US" sz="1600" dirty="0">
                          <a:effectLst/>
                        </a:rPr>
                        <a:t>NS</a:t>
                      </a:r>
                      <a:endParaRPr lang="en-US" sz="2400" dirty="0">
                        <a:effectLst/>
                        <a:latin typeface="Times New Roman" charset="0"/>
                        <a:ea typeface="Calibri" charset="0"/>
                      </a:endParaRPr>
                    </a:p>
                  </a:txBody>
                  <a:tcPr marL="68580" marR="68580" marT="0" marB="0">
                    <a:solidFill>
                      <a:schemeClr val="accent5">
                        <a:lumMod val="20000"/>
                        <a:lumOff val="80000"/>
                      </a:schemeClr>
                    </a:solidFill>
                  </a:tcPr>
                </a:tc>
                <a:tc>
                  <a:txBody>
                    <a:bodyPr/>
                    <a:lstStyle/>
                    <a:p>
                      <a:pPr marL="0" marR="0" algn="ctr">
                        <a:spcBef>
                          <a:spcPts val="0"/>
                        </a:spcBef>
                        <a:spcAft>
                          <a:spcPts val="0"/>
                        </a:spcAft>
                      </a:pPr>
                      <a:r>
                        <a:rPr lang="en-US" sz="1600" dirty="0">
                          <a:effectLst/>
                        </a:rPr>
                        <a:t>&lt;0.001 ***</a:t>
                      </a:r>
                      <a:endParaRPr lang="en-US" sz="2400" dirty="0">
                        <a:effectLst/>
                        <a:latin typeface="Times New Roman" charset="0"/>
                        <a:ea typeface="Calibri" charset="0"/>
                      </a:endParaRPr>
                    </a:p>
                  </a:txBody>
                  <a:tcPr marL="68580" marR="68580" marT="0" marB="0">
                    <a:solidFill>
                      <a:schemeClr val="accent5">
                        <a:lumMod val="20000"/>
                        <a:lumOff val="80000"/>
                      </a:schemeClr>
                    </a:solidFill>
                  </a:tcPr>
                </a:tc>
                <a:tc>
                  <a:txBody>
                    <a:bodyPr/>
                    <a:lstStyle/>
                    <a:p>
                      <a:pPr marL="0" marR="0" algn="ctr">
                        <a:spcBef>
                          <a:spcPts val="0"/>
                        </a:spcBef>
                        <a:spcAft>
                          <a:spcPts val="0"/>
                        </a:spcAft>
                      </a:pPr>
                      <a:r>
                        <a:rPr lang="en-US" sz="1600" dirty="0">
                          <a:effectLst/>
                        </a:rPr>
                        <a:t>NS</a:t>
                      </a:r>
                      <a:endParaRPr lang="en-US" sz="2400" dirty="0">
                        <a:effectLst/>
                        <a:latin typeface="Times New Roman" charset="0"/>
                        <a:ea typeface="Calibri" charset="0"/>
                      </a:endParaRPr>
                    </a:p>
                  </a:txBody>
                  <a:tcPr marL="68580" marR="68580" marT="0" marB="0">
                    <a:solidFill>
                      <a:schemeClr val="accent5">
                        <a:lumMod val="20000"/>
                        <a:lumOff val="80000"/>
                      </a:schemeClr>
                    </a:solidFill>
                  </a:tcPr>
                </a:tc>
                <a:tc>
                  <a:txBody>
                    <a:bodyPr/>
                    <a:lstStyle/>
                    <a:p>
                      <a:pPr marL="0" marR="0" algn="ctr">
                        <a:spcBef>
                          <a:spcPts val="0"/>
                        </a:spcBef>
                        <a:spcAft>
                          <a:spcPts val="0"/>
                        </a:spcAft>
                      </a:pPr>
                      <a:r>
                        <a:rPr lang="en-US" sz="1600" dirty="0">
                          <a:effectLst/>
                        </a:rPr>
                        <a:t>&lt;0.001 ***</a:t>
                      </a:r>
                      <a:endParaRPr lang="en-US" sz="2400" dirty="0">
                        <a:effectLst/>
                        <a:latin typeface="Times New Roman" charset="0"/>
                        <a:ea typeface="Calibri" charset="0"/>
                      </a:endParaRPr>
                    </a:p>
                  </a:txBody>
                  <a:tcPr marL="68580" marR="68580" marT="0" marB="0">
                    <a:solidFill>
                      <a:schemeClr val="accent5">
                        <a:lumMod val="20000"/>
                        <a:lumOff val="80000"/>
                      </a:schemeClr>
                    </a:solidFill>
                  </a:tcPr>
                </a:tc>
                <a:tc>
                  <a:txBody>
                    <a:bodyPr/>
                    <a:lstStyle/>
                    <a:p>
                      <a:pPr marL="0" marR="0" algn="ctr">
                        <a:spcBef>
                          <a:spcPts val="0"/>
                        </a:spcBef>
                        <a:spcAft>
                          <a:spcPts val="0"/>
                        </a:spcAft>
                      </a:pPr>
                      <a:r>
                        <a:rPr lang="en-US" sz="1600" dirty="0">
                          <a:effectLst/>
                        </a:rPr>
                        <a:t>0.589</a:t>
                      </a:r>
                      <a:endParaRPr lang="en-US" sz="2400" dirty="0">
                        <a:effectLst/>
                        <a:latin typeface="Times New Roman" charset="0"/>
                        <a:ea typeface="Calibri" charset="0"/>
                      </a:endParaRPr>
                    </a:p>
                  </a:txBody>
                  <a:tcPr marL="68580" marR="68580" marT="0" marB="0"/>
                </a:tc>
                <a:extLst>
                  <a:ext uri="{0D108BD9-81ED-4DB2-BD59-A6C34878D82A}">
                    <a16:rowId xmlns:a16="http://schemas.microsoft.com/office/drawing/2014/main" val="10005"/>
                  </a:ext>
                </a:extLst>
              </a:tr>
              <a:tr h="736289">
                <a:tc gridSpan="16">
                  <a:txBody>
                    <a:bodyPr/>
                    <a:lstStyle/>
                    <a:p>
                      <a:pPr marL="0" marR="0" algn="l">
                        <a:spcBef>
                          <a:spcPts val="0"/>
                        </a:spcBef>
                        <a:spcAft>
                          <a:spcPts val="0"/>
                        </a:spcAft>
                      </a:pPr>
                      <a:r>
                        <a:rPr lang="en-US" sz="1600" dirty="0" err="1">
                          <a:effectLst/>
                        </a:rPr>
                        <a:t>Signif</a:t>
                      </a:r>
                      <a:r>
                        <a:rPr lang="en-US" sz="1600" dirty="0">
                          <a:effectLst/>
                        </a:rPr>
                        <a:t>. codes:  0 ‘***’ 0.001 ‘**’ 0.01 ‘*’ 0.05 ‘.’ .1 ‘NS’ 1</a:t>
                      </a:r>
                      <a:endParaRPr lang="en-US" sz="2400" dirty="0">
                        <a:effectLst/>
                      </a:endParaRPr>
                    </a:p>
                    <a:p>
                      <a:pPr marL="0" marR="0">
                        <a:lnSpc>
                          <a:spcPct val="200000"/>
                        </a:lnSpc>
                        <a:spcBef>
                          <a:spcPts val="0"/>
                        </a:spcBef>
                        <a:spcAft>
                          <a:spcPts val="0"/>
                        </a:spcAft>
                      </a:pPr>
                      <a:r>
                        <a:rPr lang="en-US" sz="1600" dirty="0" err="1">
                          <a:effectLst/>
                        </a:rPr>
                        <a:t>Ecozone</a:t>
                      </a:r>
                      <a:r>
                        <a:rPr lang="en-US" sz="1600" dirty="0">
                          <a:effectLst/>
                        </a:rPr>
                        <a:t> (</a:t>
                      </a:r>
                      <a:r>
                        <a:rPr lang="en-US" sz="1600" dirty="0" err="1">
                          <a:effectLst/>
                        </a:rPr>
                        <a:t>Ez</a:t>
                      </a:r>
                      <a:r>
                        <a:rPr lang="en-US" sz="1600" dirty="0">
                          <a:effectLst/>
                        </a:rPr>
                        <a:t>); Landrace (</a:t>
                      </a:r>
                      <a:r>
                        <a:rPr lang="en-US" sz="1600" dirty="0" err="1">
                          <a:effectLst/>
                        </a:rPr>
                        <a:t>Lr</a:t>
                      </a:r>
                      <a:r>
                        <a:rPr lang="en-US" sz="1600" dirty="0">
                          <a:effectLst/>
                        </a:rPr>
                        <a:t>); Cultivation (C)</a:t>
                      </a:r>
                      <a:endParaRPr lang="en-US" sz="2400" dirty="0">
                        <a:effectLst/>
                        <a:latin typeface="Times New Roman" charset="0"/>
                        <a:ea typeface="Calibri"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6" name="Title 5"/>
          <p:cNvSpPr>
            <a:spLocks noGrp="1"/>
          </p:cNvSpPr>
          <p:nvPr>
            <p:ph type="title"/>
          </p:nvPr>
        </p:nvSpPr>
        <p:spPr>
          <a:xfrm>
            <a:off x="838200" y="365125"/>
            <a:ext cx="10515600" cy="1064283"/>
          </a:xfrm>
        </p:spPr>
        <p:txBody>
          <a:bodyPr/>
          <a:lstStyle/>
          <a:p>
            <a:r>
              <a:rPr lang="en-US" dirty="0"/>
              <a:t>Univariate analysis (REML = F)</a:t>
            </a:r>
          </a:p>
        </p:txBody>
      </p:sp>
    </p:spTree>
    <p:extLst>
      <p:ext uri="{BB962C8B-B14F-4D97-AF65-F5344CB8AC3E}">
        <p14:creationId xmlns:p14="http://schemas.microsoft.com/office/powerpoint/2010/main" val="1462566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5431749"/>
              </p:ext>
            </p:extLst>
          </p:nvPr>
        </p:nvGraphicFramePr>
        <p:xfrm>
          <a:off x="0" y="1429408"/>
          <a:ext cx="12195376" cy="4130189"/>
        </p:xfrm>
        <a:graphic>
          <a:graphicData uri="http://schemas.openxmlformats.org/drawingml/2006/table">
            <a:tbl>
              <a:tblPr firstRow="1" firstCol="1" bandRow="1">
                <a:tableStyleId>{793D81CF-94F2-401A-BA57-92F5A7B2D0C5}</a:tableStyleId>
              </a:tblPr>
              <a:tblGrid>
                <a:gridCol w="1114092">
                  <a:extLst>
                    <a:ext uri="{9D8B030D-6E8A-4147-A177-3AD203B41FA5}">
                      <a16:colId xmlns:a16="http://schemas.microsoft.com/office/drawing/2014/main" val="20000"/>
                    </a:ext>
                  </a:extLst>
                </a:gridCol>
                <a:gridCol w="748348">
                  <a:extLst>
                    <a:ext uri="{9D8B030D-6E8A-4147-A177-3AD203B41FA5}">
                      <a16:colId xmlns:a16="http://schemas.microsoft.com/office/drawing/2014/main" val="20001"/>
                    </a:ext>
                  </a:extLst>
                </a:gridCol>
                <a:gridCol w="541972">
                  <a:extLst>
                    <a:ext uri="{9D8B030D-6E8A-4147-A177-3AD203B41FA5}">
                      <a16:colId xmlns:a16="http://schemas.microsoft.com/office/drawing/2014/main" val="20002"/>
                    </a:ext>
                  </a:extLst>
                </a:gridCol>
                <a:gridCol w="707212">
                  <a:extLst>
                    <a:ext uri="{9D8B030D-6E8A-4147-A177-3AD203B41FA5}">
                      <a16:colId xmlns:a16="http://schemas.microsoft.com/office/drawing/2014/main" val="20003"/>
                    </a:ext>
                  </a:extLst>
                </a:gridCol>
                <a:gridCol w="785792">
                  <a:extLst>
                    <a:ext uri="{9D8B030D-6E8A-4147-A177-3AD203B41FA5}">
                      <a16:colId xmlns:a16="http://schemas.microsoft.com/office/drawing/2014/main" val="20004"/>
                    </a:ext>
                  </a:extLst>
                </a:gridCol>
                <a:gridCol w="785792">
                  <a:extLst>
                    <a:ext uri="{9D8B030D-6E8A-4147-A177-3AD203B41FA5}">
                      <a16:colId xmlns:a16="http://schemas.microsoft.com/office/drawing/2014/main" val="20005"/>
                    </a:ext>
                  </a:extLst>
                </a:gridCol>
                <a:gridCol w="785792">
                  <a:extLst>
                    <a:ext uri="{9D8B030D-6E8A-4147-A177-3AD203B41FA5}">
                      <a16:colId xmlns:a16="http://schemas.microsoft.com/office/drawing/2014/main" val="20006"/>
                    </a:ext>
                  </a:extLst>
                </a:gridCol>
                <a:gridCol w="785792">
                  <a:extLst>
                    <a:ext uri="{9D8B030D-6E8A-4147-A177-3AD203B41FA5}">
                      <a16:colId xmlns:a16="http://schemas.microsoft.com/office/drawing/2014/main" val="20007"/>
                    </a:ext>
                  </a:extLst>
                </a:gridCol>
                <a:gridCol w="707212">
                  <a:extLst>
                    <a:ext uri="{9D8B030D-6E8A-4147-A177-3AD203B41FA5}">
                      <a16:colId xmlns:a16="http://schemas.microsoft.com/office/drawing/2014/main" val="20008"/>
                    </a:ext>
                  </a:extLst>
                </a:gridCol>
                <a:gridCol w="707212">
                  <a:extLst>
                    <a:ext uri="{9D8B030D-6E8A-4147-A177-3AD203B41FA5}">
                      <a16:colId xmlns:a16="http://schemas.microsoft.com/office/drawing/2014/main" val="20009"/>
                    </a:ext>
                  </a:extLst>
                </a:gridCol>
                <a:gridCol w="707212">
                  <a:extLst>
                    <a:ext uri="{9D8B030D-6E8A-4147-A177-3AD203B41FA5}">
                      <a16:colId xmlns:a16="http://schemas.microsoft.com/office/drawing/2014/main" val="20010"/>
                    </a:ext>
                  </a:extLst>
                </a:gridCol>
                <a:gridCol w="785792">
                  <a:extLst>
                    <a:ext uri="{9D8B030D-6E8A-4147-A177-3AD203B41FA5}">
                      <a16:colId xmlns:a16="http://schemas.microsoft.com/office/drawing/2014/main" val="20011"/>
                    </a:ext>
                  </a:extLst>
                </a:gridCol>
                <a:gridCol w="785792">
                  <a:extLst>
                    <a:ext uri="{9D8B030D-6E8A-4147-A177-3AD203B41FA5}">
                      <a16:colId xmlns:a16="http://schemas.microsoft.com/office/drawing/2014/main" val="20012"/>
                    </a:ext>
                  </a:extLst>
                </a:gridCol>
                <a:gridCol w="770076">
                  <a:extLst>
                    <a:ext uri="{9D8B030D-6E8A-4147-A177-3AD203B41FA5}">
                      <a16:colId xmlns:a16="http://schemas.microsoft.com/office/drawing/2014/main" val="20013"/>
                    </a:ext>
                  </a:extLst>
                </a:gridCol>
                <a:gridCol w="770076">
                  <a:extLst>
                    <a:ext uri="{9D8B030D-6E8A-4147-A177-3AD203B41FA5}">
                      <a16:colId xmlns:a16="http://schemas.microsoft.com/office/drawing/2014/main" val="20014"/>
                    </a:ext>
                  </a:extLst>
                </a:gridCol>
                <a:gridCol w="707212">
                  <a:extLst>
                    <a:ext uri="{9D8B030D-6E8A-4147-A177-3AD203B41FA5}">
                      <a16:colId xmlns:a16="http://schemas.microsoft.com/office/drawing/2014/main" val="20015"/>
                    </a:ext>
                  </a:extLst>
                </a:gridCol>
              </a:tblGrid>
              <a:tr h="271235">
                <a:tc rowSpan="2">
                  <a:txBody>
                    <a:bodyPr/>
                    <a:lstStyle/>
                    <a:p>
                      <a:pPr marL="0" marR="0" algn="ctr">
                        <a:spcBef>
                          <a:spcPts val="0"/>
                        </a:spcBef>
                        <a:spcAft>
                          <a:spcPts val="0"/>
                        </a:spcAft>
                      </a:pPr>
                      <a:r>
                        <a:rPr lang="en-US" sz="1600" dirty="0">
                          <a:effectLst/>
                        </a:rPr>
                        <a:t>Trait</a:t>
                      </a:r>
                      <a:endParaRPr lang="en-US" sz="2400" dirty="0">
                        <a:effectLst/>
                        <a:latin typeface="Times New Roman" charset="0"/>
                        <a:ea typeface="Calibri" charset="0"/>
                      </a:endParaRPr>
                    </a:p>
                  </a:txBody>
                  <a:tcPr marL="68580" marR="68580" marT="0" marB="0"/>
                </a:tc>
                <a:tc gridSpan="7">
                  <a:txBody>
                    <a:bodyPr/>
                    <a:lstStyle/>
                    <a:p>
                      <a:pPr marL="0" marR="0" algn="l">
                        <a:spcBef>
                          <a:spcPts val="0"/>
                        </a:spcBef>
                        <a:spcAft>
                          <a:spcPts val="0"/>
                        </a:spcAft>
                      </a:pPr>
                      <a:r>
                        <a:rPr lang="en-US" sz="1600" dirty="0">
                          <a:effectLst/>
                        </a:rPr>
                        <a:t>Analysis of Variance by </a:t>
                      </a:r>
                      <a:r>
                        <a:rPr lang="en-US" sz="1600" dirty="0" err="1">
                          <a:effectLst/>
                        </a:rPr>
                        <a:t>Ecozone</a:t>
                      </a:r>
                      <a:endParaRPr lang="en-US" sz="2400" dirty="0">
                        <a:effectLst/>
                        <a:latin typeface="Times New Roman" charset="0"/>
                        <a:ea typeface="Calibri" charset="0"/>
                      </a:endParaRPr>
                    </a:p>
                  </a:txBody>
                  <a:tcPr marL="68580" marR="68580" marT="0" marB="0">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algn="l">
                        <a:spcBef>
                          <a:spcPts val="0"/>
                        </a:spcBef>
                        <a:spcAft>
                          <a:spcPts val="0"/>
                        </a:spcAft>
                      </a:pPr>
                      <a:r>
                        <a:rPr lang="en-US" sz="1600" dirty="0">
                          <a:effectLst/>
                        </a:rPr>
                        <a:t>Analysis of Variance by Cultivation</a:t>
                      </a:r>
                      <a:endParaRPr lang="en-US" sz="2400" dirty="0">
                        <a:effectLst/>
                        <a:latin typeface="Times New Roman" charset="0"/>
                        <a:ea typeface="Calibri" charset="0"/>
                      </a:endParaRPr>
                    </a:p>
                  </a:txBody>
                  <a:tcPr marL="68580" marR="68580" marT="0" marB="0">
                    <a:solidFill>
                      <a:schemeClr val="accent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algn="ctr">
                        <a:spcBef>
                          <a:spcPts val="0"/>
                        </a:spcBef>
                        <a:spcAft>
                          <a:spcPts val="0"/>
                        </a:spcAft>
                      </a:pPr>
                      <a:r>
                        <a:rPr lang="en-US" sz="1600" dirty="0">
                          <a:effectLst/>
                        </a:rPr>
                        <a:t>h</a:t>
                      </a:r>
                      <a:r>
                        <a:rPr lang="en-US" sz="1600" baseline="30000" dirty="0">
                          <a:effectLst/>
                        </a:rPr>
                        <a:t>2</a:t>
                      </a:r>
                      <a:endParaRPr lang="en-US" sz="2400" dirty="0">
                        <a:effectLst/>
                        <a:latin typeface="Times New Roman" charset="0"/>
                        <a:ea typeface="Calibri" charset="0"/>
                      </a:endParaRPr>
                    </a:p>
                  </a:txBody>
                  <a:tcPr marL="68580" marR="68580" marT="0" marB="0" anchor="ctr"/>
                </a:tc>
                <a:extLst>
                  <a:ext uri="{0D108BD9-81ED-4DB2-BD59-A6C34878D82A}">
                    <a16:rowId xmlns:a16="http://schemas.microsoft.com/office/drawing/2014/main" val="10000"/>
                  </a:ext>
                </a:extLst>
              </a:tr>
              <a:tr h="542470">
                <a:tc vMerge="1">
                  <a:txBody>
                    <a:bodyPr/>
                    <a:lstStyle/>
                    <a:p>
                      <a:endParaRPr lang="en-US"/>
                    </a:p>
                  </a:txBody>
                  <a:tcPr/>
                </a:tc>
                <a:tc>
                  <a:txBody>
                    <a:bodyPr/>
                    <a:lstStyle/>
                    <a:p>
                      <a:pPr marL="0" marR="0" algn="ctr">
                        <a:spcBef>
                          <a:spcPts val="0"/>
                        </a:spcBef>
                        <a:spcAft>
                          <a:spcPts val="0"/>
                        </a:spcAft>
                      </a:pPr>
                      <a:r>
                        <a:rPr lang="en-US" sz="1600" dirty="0">
                          <a:effectLst/>
                        </a:rPr>
                        <a:t>[PEG]</a:t>
                      </a:r>
                      <a:endParaRPr lang="en-US" sz="2400" dirty="0">
                        <a:effectLst/>
                        <a:latin typeface="Times New Roman" charset="0"/>
                        <a:ea typeface="Calibri" charset="0"/>
                      </a:endParaRPr>
                    </a:p>
                  </a:txBody>
                  <a:tcPr marL="68580" marR="68580" marT="0" marB="0">
                    <a:solidFill>
                      <a:schemeClr val="accent2">
                        <a:lumMod val="60000"/>
                        <a:lumOff val="40000"/>
                      </a:schemeClr>
                    </a:solidFill>
                  </a:tcPr>
                </a:tc>
                <a:tc>
                  <a:txBody>
                    <a:bodyPr/>
                    <a:lstStyle/>
                    <a:p>
                      <a:pPr marL="0" marR="0" algn="ctr">
                        <a:spcBef>
                          <a:spcPts val="0"/>
                        </a:spcBef>
                        <a:spcAft>
                          <a:spcPts val="0"/>
                        </a:spcAft>
                      </a:pPr>
                      <a:r>
                        <a:rPr lang="en-US" sz="1600" dirty="0" err="1">
                          <a:effectLst/>
                        </a:rPr>
                        <a:t>Ez</a:t>
                      </a:r>
                      <a:endParaRPr lang="en-US" sz="2400" dirty="0">
                        <a:effectLst/>
                        <a:latin typeface="Times New Roman" charset="0"/>
                        <a:ea typeface="Calibri" charset="0"/>
                      </a:endParaRPr>
                    </a:p>
                  </a:txBody>
                  <a:tcPr marL="68580" marR="68580" marT="0" marB="0">
                    <a:solidFill>
                      <a:schemeClr val="accent2">
                        <a:lumMod val="60000"/>
                        <a:lumOff val="40000"/>
                      </a:schemeClr>
                    </a:solidFill>
                  </a:tcPr>
                </a:tc>
                <a:tc>
                  <a:txBody>
                    <a:bodyPr/>
                    <a:lstStyle/>
                    <a:p>
                      <a:pPr marL="0" marR="0" algn="ctr">
                        <a:spcBef>
                          <a:spcPts val="0"/>
                        </a:spcBef>
                        <a:spcAft>
                          <a:spcPts val="0"/>
                        </a:spcAft>
                      </a:pPr>
                      <a:r>
                        <a:rPr lang="en-US" sz="1600" dirty="0">
                          <a:effectLst/>
                        </a:rPr>
                        <a:t>[PEG] </a:t>
                      </a:r>
                      <a:r>
                        <a:rPr lang="en-US" sz="1600" dirty="0">
                          <a:effectLst/>
                          <a:sym typeface="Symbol" charset="2"/>
                        </a:rPr>
                        <a:t></a:t>
                      </a:r>
                      <a:r>
                        <a:rPr lang="en-US" sz="1600" dirty="0">
                          <a:effectLst/>
                        </a:rPr>
                        <a:t> </a:t>
                      </a:r>
                      <a:r>
                        <a:rPr lang="en-US" sz="1600" dirty="0" err="1">
                          <a:effectLst/>
                        </a:rPr>
                        <a:t>Ez</a:t>
                      </a:r>
                      <a:endParaRPr lang="en-US" sz="2400" dirty="0">
                        <a:effectLst/>
                        <a:latin typeface="Times New Roman" charset="0"/>
                        <a:ea typeface="Calibri" charset="0"/>
                      </a:endParaRPr>
                    </a:p>
                  </a:txBody>
                  <a:tcPr marL="68580" marR="68580" marT="0" marB="0">
                    <a:solidFill>
                      <a:schemeClr val="accent2">
                        <a:lumMod val="60000"/>
                        <a:lumOff val="40000"/>
                      </a:schemeClr>
                    </a:solidFill>
                  </a:tcPr>
                </a:tc>
                <a:tc>
                  <a:txBody>
                    <a:bodyPr/>
                    <a:lstStyle/>
                    <a:p>
                      <a:pPr marL="0" marR="0" algn="ctr">
                        <a:spcBef>
                          <a:spcPts val="0"/>
                        </a:spcBef>
                        <a:spcAft>
                          <a:spcPts val="0"/>
                        </a:spcAft>
                      </a:pPr>
                      <a:r>
                        <a:rPr lang="en-US" sz="1600" dirty="0" err="1">
                          <a:effectLst/>
                        </a:rPr>
                        <a:t>Ez</a:t>
                      </a:r>
                      <a:r>
                        <a:rPr lang="en-US" sz="1600" dirty="0">
                          <a:effectLst/>
                        </a:rPr>
                        <a:t> (</a:t>
                      </a:r>
                      <a:r>
                        <a:rPr lang="en-US" sz="1600" dirty="0" err="1">
                          <a:effectLst/>
                        </a:rPr>
                        <a:t>Lr</a:t>
                      </a:r>
                      <a:r>
                        <a:rPr lang="en-US" sz="1600" dirty="0">
                          <a:effectLst/>
                        </a:rPr>
                        <a:t>)</a:t>
                      </a:r>
                      <a:endParaRPr lang="en-US" sz="2400" dirty="0">
                        <a:effectLst/>
                        <a:latin typeface="Times New Roman" charset="0"/>
                        <a:ea typeface="Calibri" charset="0"/>
                      </a:endParaRPr>
                    </a:p>
                  </a:txBody>
                  <a:tcPr marL="68580" marR="68580" marT="0" marB="0">
                    <a:solidFill>
                      <a:schemeClr val="accent2">
                        <a:lumMod val="60000"/>
                        <a:lumOff val="40000"/>
                      </a:schemeClr>
                    </a:solidFill>
                  </a:tcPr>
                </a:tc>
                <a:tc>
                  <a:txBody>
                    <a:bodyPr/>
                    <a:lstStyle/>
                    <a:p>
                      <a:pPr marL="0" marR="0" algn="ctr">
                        <a:spcBef>
                          <a:spcPts val="0"/>
                        </a:spcBef>
                        <a:spcAft>
                          <a:spcPts val="0"/>
                        </a:spcAft>
                      </a:pPr>
                      <a:r>
                        <a:rPr lang="en-US" sz="1600" dirty="0">
                          <a:effectLst/>
                        </a:rPr>
                        <a:t>[PEG] </a:t>
                      </a:r>
                      <a:r>
                        <a:rPr lang="en-US" sz="1600" dirty="0">
                          <a:effectLst/>
                          <a:sym typeface="Symbol" charset="2"/>
                        </a:rPr>
                        <a:t></a:t>
                      </a:r>
                      <a:r>
                        <a:rPr lang="en-US" sz="1600" dirty="0">
                          <a:effectLst/>
                        </a:rPr>
                        <a:t> </a:t>
                      </a:r>
                      <a:r>
                        <a:rPr lang="en-US" sz="1600" dirty="0" err="1">
                          <a:effectLst/>
                        </a:rPr>
                        <a:t>Ez</a:t>
                      </a:r>
                      <a:r>
                        <a:rPr lang="en-US" sz="1600" dirty="0">
                          <a:effectLst/>
                        </a:rPr>
                        <a:t> (</a:t>
                      </a:r>
                      <a:r>
                        <a:rPr lang="en-US" sz="1600" dirty="0" err="1">
                          <a:effectLst/>
                        </a:rPr>
                        <a:t>Lr</a:t>
                      </a:r>
                      <a:r>
                        <a:rPr lang="en-US" sz="1600" dirty="0">
                          <a:effectLst/>
                        </a:rPr>
                        <a:t>)</a:t>
                      </a:r>
                      <a:endParaRPr lang="en-US" sz="2400" dirty="0">
                        <a:effectLst/>
                        <a:latin typeface="Times New Roman" charset="0"/>
                        <a:ea typeface="Calibri" charset="0"/>
                      </a:endParaRPr>
                    </a:p>
                  </a:txBody>
                  <a:tcPr marL="68580" marR="68580" marT="0" marB="0">
                    <a:solidFill>
                      <a:schemeClr val="accent2">
                        <a:lumMod val="60000"/>
                        <a:lumOff val="40000"/>
                      </a:schemeClr>
                    </a:solidFill>
                  </a:tcPr>
                </a:tc>
                <a:tc>
                  <a:txBody>
                    <a:bodyPr/>
                    <a:lstStyle/>
                    <a:p>
                      <a:pPr marL="0" marR="0" algn="ctr">
                        <a:spcBef>
                          <a:spcPts val="0"/>
                        </a:spcBef>
                        <a:spcAft>
                          <a:spcPts val="0"/>
                        </a:spcAft>
                      </a:pPr>
                      <a:r>
                        <a:rPr lang="en-US" sz="1600" dirty="0">
                          <a:effectLst/>
                        </a:rPr>
                        <a:t>Rep</a:t>
                      </a:r>
                      <a:endParaRPr lang="en-US" sz="2400" dirty="0">
                        <a:effectLst/>
                        <a:latin typeface="Times New Roman" charset="0"/>
                        <a:ea typeface="Calibri" charset="0"/>
                      </a:endParaRPr>
                    </a:p>
                  </a:txBody>
                  <a:tcPr marL="68580" marR="68580" marT="0" marB="0">
                    <a:solidFill>
                      <a:schemeClr val="accent2">
                        <a:lumMod val="60000"/>
                        <a:lumOff val="40000"/>
                      </a:schemeClr>
                    </a:solidFill>
                  </a:tcPr>
                </a:tc>
                <a:tc>
                  <a:txBody>
                    <a:bodyPr/>
                    <a:lstStyle/>
                    <a:p>
                      <a:pPr marL="0" marR="0" algn="ctr">
                        <a:spcBef>
                          <a:spcPts val="0"/>
                        </a:spcBef>
                        <a:spcAft>
                          <a:spcPts val="0"/>
                        </a:spcAft>
                      </a:pPr>
                      <a:r>
                        <a:rPr lang="en-US" sz="1600" dirty="0">
                          <a:effectLst/>
                        </a:rPr>
                        <a:t>Rep (Block)</a:t>
                      </a:r>
                      <a:endParaRPr lang="en-US" sz="2400" dirty="0">
                        <a:effectLst/>
                        <a:latin typeface="Times New Roman" charset="0"/>
                        <a:ea typeface="Calibri" charset="0"/>
                      </a:endParaRPr>
                    </a:p>
                  </a:txBody>
                  <a:tcPr marL="68580" marR="68580" marT="0" marB="0">
                    <a:solidFill>
                      <a:schemeClr val="accent2">
                        <a:lumMod val="60000"/>
                        <a:lumOff val="40000"/>
                      </a:schemeClr>
                    </a:solidFill>
                  </a:tcPr>
                </a:tc>
                <a:tc>
                  <a:txBody>
                    <a:bodyPr/>
                    <a:lstStyle/>
                    <a:p>
                      <a:pPr marL="0" marR="0" algn="ctr">
                        <a:spcBef>
                          <a:spcPts val="0"/>
                        </a:spcBef>
                        <a:spcAft>
                          <a:spcPts val="0"/>
                        </a:spcAft>
                      </a:pPr>
                      <a:r>
                        <a:rPr lang="en-US" sz="1600" dirty="0">
                          <a:effectLst/>
                        </a:rPr>
                        <a:t>[PEG]</a:t>
                      </a:r>
                      <a:endParaRPr lang="en-US" sz="2400" dirty="0">
                        <a:effectLst/>
                        <a:latin typeface="Times New Roman" charset="0"/>
                        <a:ea typeface="Calibri" charset="0"/>
                      </a:endParaRPr>
                    </a:p>
                  </a:txBody>
                  <a:tcPr marL="68580" marR="68580" marT="0" marB="0">
                    <a:solidFill>
                      <a:schemeClr val="accent5">
                        <a:lumMod val="60000"/>
                        <a:lumOff val="40000"/>
                      </a:schemeClr>
                    </a:solidFill>
                  </a:tcPr>
                </a:tc>
                <a:tc>
                  <a:txBody>
                    <a:bodyPr/>
                    <a:lstStyle/>
                    <a:p>
                      <a:pPr marL="0" marR="0" algn="ctr">
                        <a:spcBef>
                          <a:spcPts val="0"/>
                        </a:spcBef>
                        <a:spcAft>
                          <a:spcPts val="0"/>
                        </a:spcAft>
                      </a:pPr>
                      <a:r>
                        <a:rPr lang="en-US" sz="1600" dirty="0">
                          <a:effectLst/>
                        </a:rPr>
                        <a:t>C</a:t>
                      </a:r>
                      <a:endParaRPr lang="en-US" sz="2400" dirty="0">
                        <a:effectLst/>
                        <a:latin typeface="Times New Roman" charset="0"/>
                        <a:ea typeface="Calibri" charset="0"/>
                      </a:endParaRPr>
                    </a:p>
                  </a:txBody>
                  <a:tcPr marL="68580" marR="68580" marT="0" marB="0">
                    <a:solidFill>
                      <a:schemeClr val="accent5">
                        <a:lumMod val="60000"/>
                        <a:lumOff val="40000"/>
                      </a:schemeClr>
                    </a:solidFill>
                  </a:tcPr>
                </a:tc>
                <a:tc>
                  <a:txBody>
                    <a:bodyPr/>
                    <a:lstStyle/>
                    <a:p>
                      <a:pPr marL="0" marR="0" algn="ctr">
                        <a:spcBef>
                          <a:spcPts val="0"/>
                        </a:spcBef>
                        <a:spcAft>
                          <a:spcPts val="0"/>
                        </a:spcAft>
                      </a:pPr>
                      <a:r>
                        <a:rPr lang="en-US" sz="1600" dirty="0">
                          <a:effectLst/>
                        </a:rPr>
                        <a:t>[PEG] </a:t>
                      </a:r>
                      <a:r>
                        <a:rPr lang="en-US" sz="1600" dirty="0">
                          <a:effectLst/>
                          <a:sym typeface="Symbol" charset="2"/>
                        </a:rPr>
                        <a:t></a:t>
                      </a:r>
                      <a:r>
                        <a:rPr lang="en-US" sz="1600" dirty="0">
                          <a:effectLst/>
                        </a:rPr>
                        <a:t> C</a:t>
                      </a:r>
                      <a:endParaRPr lang="en-US" sz="2400" dirty="0">
                        <a:effectLst/>
                        <a:latin typeface="Times New Roman" charset="0"/>
                        <a:ea typeface="Calibri" charset="0"/>
                      </a:endParaRPr>
                    </a:p>
                  </a:txBody>
                  <a:tcPr marL="68580" marR="68580" marT="0" marB="0">
                    <a:solidFill>
                      <a:schemeClr val="accent5">
                        <a:lumMod val="60000"/>
                        <a:lumOff val="40000"/>
                      </a:schemeClr>
                    </a:solidFill>
                  </a:tcPr>
                </a:tc>
                <a:tc>
                  <a:txBody>
                    <a:bodyPr/>
                    <a:lstStyle/>
                    <a:p>
                      <a:pPr marL="0" marR="0" algn="ctr">
                        <a:spcBef>
                          <a:spcPts val="0"/>
                        </a:spcBef>
                        <a:spcAft>
                          <a:spcPts val="0"/>
                        </a:spcAft>
                      </a:pPr>
                      <a:r>
                        <a:rPr lang="en-US" sz="1600" dirty="0">
                          <a:effectLst/>
                        </a:rPr>
                        <a:t>C (</a:t>
                      </a:r>
                      <a:r>
                        <a:rPr lang="en-US" sz="1600" dirty="0" err="1">
                          <a:effectLst/>
                        </a:rPr>
                        <a:t>Lr</a:t>
                      </a:r>
                      <a:r>
                        <a:rPr lang="en-US" sz="1600" dirty="0">
                          <a:effectLst/>
                        </a:rPr>
                        <a:t>)</a:t>
                      </a:r>
                      <a:endParaRPr lang="en-US" sz="2400" dirty="0">
                        <a:effectLst/>
                        <a:latin typeface="Times New Roman" charset="0"/>
                        <a:ea typeface="Calibri" charset="0"/>
                      </a:endParaRPr>
                    </a:p>
                  </a:txBody>
                  <a:tcPr marL="68580" marR="68580" marT="0" marB="0">
                    <a:solidFill>
                      <a:schemeClr val="accent5">
                        <a:lumMod val="60000"/>
                        <a:lumOff val="40000"/>
                      </a:schemeClr>
                    </a:solidFill>
                  </a:tcPr>
                </a:tc>
                <a:tc>
                  <a:txBody>
                    <a:bodyPr/>
                    <a:lstStyle/>
                    <a:p>
                      <a:pPr marL="0" marR="0" algn="ctr">
                        <a:spcBef>
                          <a:spcPts val="0"/>
                        </a:spcBef>
                        <a:spcAft>
                          <a:spcPts val="0"/>
                        </a:spcAft>
                      </a:pPr>
                      <a:r>
                        <a:rPr lang="en-US" sz="1600" dirty="0">
                          <a:effectLst/>
                        </a:rPr>
                        <a:t>[PEG] </a:t>
                      </a:r>
                      <a:r>
                        <a:rPr lang="en-US" sz="1600" dirty="0">
                          <a:effectLst/>
                          <a:sym typeface="Symbol" charset="2"/>
                        </a:rPr>
                        <a:t></a:t>
                      </a:r>
                      <a:r>
                        <a:rPr lang="en-US" sz="1600" dirty="0">
                          <a:effectLst/>
                        </a:rPr>
                        <a:t> C (</a:t>
                      </a:r>
                      <a:r>
                        <a:rPr lang="en-US" sz="1600" dirty="0" err="1">
                          <a:effectLst/>
                        </a:rPr>
                        <a:t>Lr</a:t>
                      </a:r>
                      <a:r>
                        <a:rPr lang="en-US" sz="1600" dirty="0">
                          <a:effectLst/>
                        </a:rPr>
                        <a:t>)</a:t>
                      </a:r>
                      <a:endParaRPr lang="en-US" sz="2400" dirty="0">
                        <a:effectLst/>
                        <a:latin typeface="Times New Roman" charset="0"/>
                        <a:ea typeface="Calibri" charset="0"/>
                      </a:endParaRPr>
                    </a:p>
                  </a:txBody>
                  <a:tcPr marL="68580" marR="68580" marT="0" marB="0">
                    <a:solidFill>
                      <a:schemeClr val="accent5">
                        <a:lumMod val="60000"/>
                        <a:lumOff val="40000"/>
                      </a:schemeClr>
                    </a:solidFill>
                  </a:tcPr>
                </a:tc>
                <a:tc>
                  <a:txBody>
                    <a:bodyPr/>
                    <a:lstStyle/>
                    <a:p>
                      <a:pPr marL="0" marR="0" algn="ctr">
                        <a:spcBef>
                          <a:spcPts val="0"/>
                        </a:spcBef>
                        <a:spcAft>
                          <a:spcPts val="0"/>
                        </a:spcAft>
                      </a:pPr>
                      <a:r>
                        <a:rPr lang="en-US" sz="1600" dirty="0">
                          <a:effectLst/>
                        </a:rPr>
                        <a:t>Rep</a:t>
                      </a:r>
                      <a:endParaRPr lang="en-US" sz="2400" dirty="0">
                        <a:effectLst/>
                        <a:latin typeface="Times New Roman" charset="0"/>
                        <a:ea typeface="Calibri" charset="0"/>
                      </a:endParaRPr>
                    </a:p>
                  </a:txBody>
                  <a:tcPr marL="68580" marR="68580" marT="0" marB="0">
                    <a:solidFill>
                      <a:schemeClr val="accent5">
                        <a:lumMod val="60000"/>
                        <a:lumOff val="40000"/>
                      </a:schemeClr>
                    </a:solidFill>
                  </a:tcPr>
                </a:tc>
                <a:tc>
                  <a:txBody>
                    <a:bodyPr/>
                    <a:lstStyle/>
                    <a:p>
                      <a:pPr marL="0" marR="0" algn="ctr">
                        <a:spcBef>
                          <a:spcPts val="0"/>
                        </a:spcBef>
                        <a:spcAft>
                          <a:spcPts val="0"/>
                        </a:spcAft>
                      </a:pPr>
                      <a:r>
                        <a:rPr lang="en-US" sz="1600" dirty="0">
                          <a:effectLst/>
                        </a:rPr>
                        <a:t>Rep (Block)</a:t>
                      </a:r>
                      <a:endParaRPr lang="en-US" sz="2400" dirty="0">
                        <a:effectLst/>
                        <a:latin typeface="Times New Roman" charset="0"/>
                        <a:ea typeface="Calibri" charset="0"/>
                      </a:endParaRPr>
                    </a:p>
                  </a:txBody>
                  <a:tcPr marL="68580" marR="68580" marT="0" marB="0">
                    <a:solidFill>
                      <a:schemeClr val="accent5">
                        <a:lumMod val="60000"/>
                        <a:lumOff val="40000"/>
                      </a:schemeClr>
                    </a:solidFill>
                  </a:tcPr>
                </a:tc>
                <a:tc vMerge="1">
                  <a:txBody>
                    <a:bodyPr/>
                    <a:lstStyle/>
                    <a:p>
                      <a:endParaRPr lang="en-US"/>
                    </a:p>
                  </a:txBody>
                  <a:tcPr/>
                </a:tc>
                <a:extLst>
                  <a:ext uri="{0D108BD9-81ED-4DB2-BD59-A6C34878D82A}">
                    <a16:rowId xmlns:a16="http://schemas.microsoft.com/office/drawing/2014/main" val="10001"/>
                  </a:ext>
                </a:extLst>
              </a:tr>
              <a:tr h="598976">
                <a:tc>
                  <a:txBody>
                    <a:bodyPr/>
                    <a:lstStyle/>
                    <a:p>
                      <a:pPr marL="0" marR="0" algn="l">
                        <a:spcBef>
                          <a:spcPts val="0"/>
                        </a:spcBef>
                        <a:spcAft>
                          <a:spcPts val="0"/>
                        </a:spcAft>
                      </a:pPr>
                      <a:r>
                        <a:rPr lang="en-US" sz="1600" dirty="0">
                          <a:effectLst/>
                        </a:rPr>
                        <a:t>Delay</a:t>
                      </a:r>
                      <a:endParaRPr lang="en-US" sz="2400" dirty="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dirty="0">
                          <a:effectLst/>
                          <a:latin typeface="Calibri" charset="0"/>
                          <a:ea typeface="Calibri" charset="0"/>
                          <a:cs typeface="Calibri" charset="0"/>
                        </a:rPr>
                        <a:t>NS</a:t>
                      </a:r>
                    </a:p>
                  </a:txBody>
                  <a:tcPr marL="68580" marR="68580" marT="0" marB="0"/>
                </a:tc>
                <a:tc>
                  <a:txBody>
                    <a:bodyPr/>
                    <a:lstStyle/>
                    <a:p>
                      <a:pPr marL="0" marR="0" algn="ctr">
                        <a:spcBef>
                          <a:spcPts val="0"/>
                        </a:spcBef>
                        <a:spcAft>
                          <a:spcPts val="0"/>
                        </a:spcAft>
                      </a:pPr>
                      <a:r>
                        <a:rPr lang="en-US" sz="1600" dirty="0">
                          <a:effectLst/>
                          <a:latin typeface="Calibri" charset="0"/>
                          <a:ea typeface="Calibri" charset="0"/>
                          <a:cs typeface="Calibri" charset="0"/>
                        </a:rPr>
                        <a:t>NS</a:t>
                      </a:r>
                    </a:p>
                  </a:txBody>
                  <a:tcPr marL="68580" marR="68580" marT="0" marB="0"/>
                </a:tc>
                <a:tc>
                  <a:txBody>
                    <a:bodyPr/>
                    <a:lstStyle/>
                    <a:p>
                      <a:pPr marL="0" marR="0" algn="ctr">
                        <a:spcBef>
                          <a:spcPts val="0"/>
                        </a:spcBef>
                        <a:spcAft>
                          <a:spcPts val="0"/>
                        </a:spcAft>
                      </a:pPr>
                      <a:r>
                        <a:rPr lang="en-US" sz="1600" dirty="0">
                          <a:effectLst/>
                          <a:latin typeface="Calibri" charset="0"/>
                          <a:ea typeface="Calibri" charset="0"/>
                          <a:cs typeface="Calibri" charset="0"/>
                        </a:rPr>
                        <a:t>NS</a:t>
                      </a:r>
                    </a:p>
                  </a:txBody>
                  <a:tcPr marL="68580" marR="68580" marT="0" marB="0"/>
                </a:tc>
                <a:tc>
                  <a:txBody>
                    <a:bodyPr/>
                    <a:lstStyle/>
                    <a:p>
                      <a:pPr marL="0" marR="0" algn="ctr">
                        <a:spcBef>
                          <a:spcPts val="0"/>
                        </a:spcBef>
                        <a:spcAft>
                          <a:spcPts val="0"/>
                        </a:spcAft>
                      </a:pPr>
                      <a:r>
                        <a:rPr lang="en-US" sz="1600" dirty="0">
                          <a:effectLst/>
                          <a:latin typeface="Calibri" charset="0"/>
                          <a:ea typeface="Calibri" charset="0"/>
                          <a:cs typeface="Calibri" charset="0"/>
                        </a:rPr>
                        <a:t>NS</a:t>
                      </a:r>
                    </a:p>
                  </a:txBody>
                  <a:tcPr marL="68580" marR="68580" marT="0" marB="0"/>
                </a:tc>
                <a:tc>
                  <a:txBody>
                    <a:bodyPr/>
                    <a:lstStyle/>
                    <a:p>
                      <a:pPr marL="0" marR="0" algn="ctr">
                        <a:lnSpc>
                          <a:spcPct val="100000"/>
                        </a:lnSpc>
                        <a:spcBef>
                          <a:spcPts val="0"/>
                        </a:spcBef>
                        <a:spcAft>
                          <a:spcPts val="0"/>
                        </a:spcAft>
                      </a:pPr>
                      <a:r>
                        <a:rPr lang="en-US" sz="1600" dirty="0">
                          <a:effectLst/>
                        </a:rPr>
                        <a:t>&lt;0.001</a:t>
                      </a:r>
                    </a:p>
                    <a:p>
                      <a:pPr marL="0" marR="0" algn="ctr">
                        <a:lnSpc>
                          <a:spcPct val="100000"/>
                        </a:lnSpc>
                        <a:spcBef>
                          <a:spcPts val="0"/>
                        </a:spcBef>
                        <a:spcAft>
                          <a:spcPts val="0"/>
                        </a:spcAft>
                      </a:pPr>
                      <a:r>
                        <a:rPr lang="en-US" sz="1600" dirty="0">
                          <a:effectLst/>
                        </a:rPr>
                        <a:t>***</a:t>
                      </a:r>
                      <a:endParaRPr lang="en-US" sz="1600" baseline="0" dirty="0">
                        <a:effectLst/>
                      </a:endParaRPr>
                    </a:p>
                  </a:txBody>
                  <a:tcPr marL="68580" marR="68580" marT="0" marB="0"/>
                </a:tc>
                <a:tc>
                  <a:txBody>
                    <a:bodyPr/>
                    <a:lstStyle/>
                    <a:p>
                      <a:pPr marL="0" marR="0" algn="ctr">
                        <a:spcBef>
                          <a:spcPts val="0"/>
                        </a:spcBef>
                        <a:spcAft>
                          <a:spcPts val="0"/>
                        </a:spcAft>
                      </a:pPr>
                      <a:r>
                        <a:rPr lang="en-US" sz="1600" dirty="0">
                          <a:effectLst/>
                          <a:latin typeface="Calibri" charset="0"/>
                          <a:ea typeface="Calibri" charset="0"/>
                          <a:cs typeface="Calibri" charset="0"/>
                        </a:rPr>
                        <a:t>NS</a:t>
                      </a:r>
                    </a:p>
                  </a:txBody>
                  <a:tcPr marL="68580" marR="68580" marT="0" marB="0"/>
                </a:tc>
                <a:tc>
                  <a:txBody>
                    <a:bodyPr/>
                    <a:lstStyle/>
                    <a:p>
                      <a:pPr marL="0" marR="0" algn="ctr">
                        <a:spcBef>
                          <a:spcPts val="0"/>
                        </a:spcBef>
                        <a:spcAft>
                          <a:spcPts val="0"/>
                        </a:spcAft>
                      </a:pPr>
                      <a:r>
                        <a:rPr lang="en-US" sz="1600" dirty="0">
                          <a:effectLst/>
                          <a:latin typeface="Calibri" charset="0"/>
                          <a:ea typeface="Calibri" charset="0"/>
                          <a:cs typeface="Calibri" charset="0"/>
                        </a:rPr>
                        <a:t>0.008 **</a:t>
                      </a:r>
                    </a:p>
                  </a:txBody>
                  <a:tcPr marL="68580" marR="68580" marT="0" marB="0"/>
                </a:tc>
                <a:tc>
                  <a:txBody>
                    <a:bodyPr/>
                    <a:lstStyle/>
                    <a:p>
                      <a:pPr marL="0" marR="0" algn="ctr">
                        <a:spcBef>
                          <a:spcPts val="0"/>
                        </a:spcBef>
                        <a:spcAft>
                          <a:spcPts val="0"/>
                        </a:spcAft>
                      </a:pPr>
                      <a:r>
                        <a:rPr lang="en-US" sz="1600" dirty="0">
                          <a:effectLst/>
                          <a:latin typeface="Calibri" charset="0"/>
                          <a:ea typeface="Calibri" charset="0"/>
                          <a:cs typeface="Calibri" charset="0"/>
                        </a:rPr>
                        <a:t>0.0075 **</a:t>
                      </a:r>
                    </a:p>
                  </a:txBody>
                  <a:tcPr marL="68580" marR="68580" marT="0" marB="0"/>
                </a:tc>
                <a:tc>
                  <a:txBody>
                    <a:bodyPr/>
                    <a:lstStyle/>
                    <a:p>
                      <a:pPr marL="0" marR="0" algn="ctr">
                        <a:spcBef>
                          <a:spcPts val="0"/>
                        </a:spcBef>
                        <a:spcAft>
                          <a:spcPts val="0"/>
                        </a:spcAft>
                      </a:pPr>
                      <a:r>
                        <a:rPr lang="en-US" sz="1600" dirty="0">
                          <a:effectLst/>
                          <a:latin typeface="Calibri" charset="0"/>
                          <a:ea typeface="Calibri" charset="0"/>
                          <a:cs typeface="Calibri" charset="0"/>
                        </a:rPr>
                        <a:t>NS</a:t>
                      </a: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mr-IN" sz="1600" dirty="0">
                          <a:effectLst/>
                          <a:latin typeface="Calibri" charset="0"/>
                          <a:ea typeface="Calibri" charset="0"/>
                          <a:cs typeface="Calibri" charset="0"/>
                        </a:rPr>
                        <a:t>0.047 *</a:t>
                      </a:r>
                      <a:endParaRPr lang="en-US" sz="1600" dirty="0">
                        <a:effectLst/>
                        <a:latin typeface="Calibri" charset="0"/>
                        <a:ea typeface="Calibri" charset="0"/>
                        <a:cs typeface="Calibri" charset="0"/>
                      </a:endParaRPr>
                    </a:p>
                  </a:txBody>
                  <a:tcPr marL="68580" marR="68580" marT="0" marB="0"/>
                </a:tc>
                <a:tc>
                  <a:txBody>
                    <a:bodyPr/>
                    <a:lstStyle/>
                    <a:p>
                      <a:pPr marL="0" marR="0" algn="ctr">
                        <a:spcBef>
                          <a:spcPts val="0"/>
                        </a:spcBef>
                        <a:spcAft>
                          <a:spcPts val="0"/>
                        </a:spcAft>
                      </a:pPr>
                      <a:r>
                        <a:rPr lang="is-IS" sz="1600" dirty="0">
                          <a:effectLst/>
                          <a:latin typeface="Calibri" charset="0"/>
                          <a:ea typeface="Calibri" charset="0"/>
                          <a:cs typeface="Calibri" charset="0"/>
                        </a:rPr>
                        <a:t>0.006 **</a:t>
                      </a:r>
                      <a:endParaRPr lang="en-US" sz="1600" dirty="0">
                        <a:effectLst/>
                        <a:latin typeface="Calibri" charset="0"/>
                        <a:ea typeface="Calibri" charset="0"/>
                        <a:cs typeface="Calibri" charset="0"/>
                      </a:endParaRPr>
                    </a:p>
                  </a:txBody>
                  <a:tcPr marL="68580" marR="68580" marT="0" marB="0"/>
                </a:tc>
                <a:tc>
                  <a:txBody>
                    <a:bodyPr/>
                    <a:lstStyle/>
                    <a:p>
                      <a:pPr marL="0" marR="0" algn="ctr">
                        <a:lnSpc>
                          <a:spcPct val="100000"/>
                        </a:lnSpc>
                        <a:spcBef>
                          <a:spcPts val="0"/>
                        </a:spcBef>
                        <a:spcAft>
                          <a:spcPts val="0"/>
                        </a:spcAft>
                      </a:pPr>
                      <a:r>
                        <a:rPr lang="en-US" sz="1600" dirty="0">
                          <a:effectLst/>
                        </a:rPr>
                        <a:t>&lt;0.001</a:t>
                      </a:r>
                      <a:endParaRPr lang="en-US" sz="1600" baseline="0" dirty="0">
                        <a:effectLst/>
                      </a:endParaRPr>
                    </a:p>
                    <a:p>
                      <a:pPr marL="0" marR="0" algn="ctr">
                        <a:lnSpc>
                          <a:spcPct val="100000"/>
                        </a:lnSpc>
                        <a:spcBef>
                          <a:spcPts val="0"/>
                        </a:spcBef>
                        <a:spcAft>
                          <a:spcPts val="0"/>
                        </a:spcAft>
                      </a:pPr>
                      <a:r>
                        <a:rPr lang="en-US" sz="1600" dirty="0">
                          <a:effectLst/>
                        </a:rPr>
                        <a:t>***</a:t>
                      </a:r>
                      <a:endParaRPr lang="en-US" sz="2400" dirty="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pt-BR" sz="1600" dirty="0">
                          <a:effectLst/>
                          <a:latin typeface="Calibri" charset="0"/>
                          <a:ea typeface="Calibri" charset="0"/>
                          <a:cs typeface="Calibri" charset="0"/>
                        </a:rPr>
                        <a:t>0.027 </a:t>
                      </a:r>
                    </a:p>
                    <a:p>
                      <a:pPr marL="0" marR="0" algn="ctr">
                        <a:spcBef>
                          <a:spcPts val="0"/>
                        </a:spcBef>
                        <a:spcAft>
                          <a:spcPts val="0"/>
                        </a:spcAft>
                      </a:pPr>
                      <a:r>
                        <a:rPr lang="pt-BR" sz="1600" dirty="0">
                          <a:effectLst/>
                          <a:latin typeface="Calibri" charset="0"/>
                          <a:ea typeface="Calibri" charset="0"/>
                          <a:cs typeface="Calibri" charset="0"/>
                        </a:rPr>
                        <a:t>*</a:t>
                      </a:r>
                      <a:endParaRPr lang="en-US" sz="1600" dirty="0">
                        <a:effectLst/>
                        <a:latin typeface="Calibri" charset="0"/>
                        <a:ea typeface="Calibri" charset="0"/>
                        <a:cs typeface="Calibri" charset="0"/>
                      </a:endParaRPr>
                    </a:p>
                  </a:txBody>
                  <a:tcPr marL="68580" marR="68580" marT="0" marB="0"/>
                </a:tc>
                <a:tc>
                  <a:txBody>
                    <a:bodyPr/>
                    <a:lstStyle/>
                    <a:p>
                      <a:pPr marL="0" marR="0" algn="ctr">
                        <a:spcBef>
                          <a:spcPts val="0"/>
                        </a:spcBef>
                        <a:spcAft>
                          <a:spcPts val="0"/>
                        </a:spcAft>
                      </a:pPr>
                      <a:r>
                        <a:rPr lang="pt-BR" sz="1600" dirty="0">
                          <a:effectLst/>
                          <a:latin typeface="Calibri" charset="0"/>
                          <a:ea typeface="Calibri" charset="0"/>
                          <a:cs typeface="Calibri" charset="0"/>
                        </a:rPr>
                        <a:t> 0.008 **</a:t>
                      </a:r>
                      <a:endParaRPr lang="en-US" sz="1600" dirty="0">
                        <a:effectLst/>
                        <a:latin typeface="Calibri" charset="0"/>
                        <a:ea typeface="Calibri" charset="0"/>
                        <a:cs typeface="Calibri" charset="0"/>
                      </a:endParaRPr>
                    </a:p>
                  </a:txBody>
                  <a:tcPr marL="68580" marR="68580" marT="0" marB="0"/>
                </a:tc>
                <a:tc>
                  <a:txBody>
                    <a:bodyPr/>
                    <a:lstStyle/>
                    <a:p>
                      <a:pPr marL="0" marR="0" algn="ctr">
                        <a:spcBef>
                          <a:spcPts val="0"/>
                        </a:spcBef>
                        <a:spcAft>
                          <a:spcPts val="0"/>
                        </a:spcAft>
                      </a:pPr>
                      <a:r>
                        <a:rPr lang="is-IS" sz="1600" dirty="0">
                          <a:effectLst/>
                          <a:latin typeface="Calibri" charset="0"/>
                          <a:ea typeface="Calibri" charset="0"/>
                          <a:cs typeface="Calibri" charset="0"/>
                        </a:rPr>
                        <a:t>.7308</a:t>
                      </a:r>
                      <a:endParaRPr lang="en-US" sz="1600" dirty="0">
                        <a:effectLst/>
                        <a:latin typeface="Calibri" charset="0"/>
                        <a:ea typeface="Calibri" charset="0"/>
                        <a:cs typeface="Calibri" charset="0"/>
                      </a:endParaRPr>
                    </a:p>
                  </a:txBody>
                  <a:tcPr marL="68580" marR="68580" marT="0" marB="0"/>
                </a:tc>
                <a:extLst>
                  <a:ext uri="{0D108BD9-81ED-4DB2-BD59-A6C34878D82A}">
                    <a16:rowId xmlns:a16="http://schemas.microsoft.com/office/drawing/2014/main" val="10002"/>
                  </a:ext>
                </a:extLst>
              </a:tr>
              <a:tr h="626325">
                <a:tc>
                  <a:txBody>
                    <a:bodyPr/>
                    <a:lstStyle/>
                    <a:p>
                      <a:pPr marL="0" marR="0" algn="l">
                        <a:spcBef>
                          <a:spcPts val="0"/>
                        </a:spcBef>
                        <a:spcAft>
                          <a:spcPts val="0"/>
                        </a:spcAft>
                      </a:pPr>
                      <a:r>
                        <a:rPr lang="en-US" sz="1600" dirty="0">
                          <a:effectLst/>
                        </a:rPr>
                        <a:t>Rate</a:t>
                      </a:r>
                      <a:endParaRPr lang="en-US" sz="2400" dirty="0">
                        <a:effectLst/>
                      </a:endParaRPr>
                    </a:p>
                    <a:p>
                      <a:pPr marL="0" marR="0" algn="l">
                        <a:spcBef>
                          <a:spcPts val="0"/>
                        </a:spcBef>
                        <a:spcAft>
                          <a:spcPts val="0"/>
                        </a:spcAft>
                      </a:pPr>
                      <a:r>
                        <a:rPr lang="en-US" sz="1600" dirty="0">
                          <a:effectLst/>
                        </a:rPr>
                        <a:t>(100</a:t>
                      </a:r>
                      <a:r>
                        <a:rPr lang="en-US" sz="1600" dirty="0">
                          <a:effectLst/>
                          <a:sym typeface="Symbol" charset="2"/>
                        </a:rPr>
                        <a:t>/</a:t>
                      </a:r>
                      <a:r>
                        <a:rPr lang="en-US" sz="1600" dirty="0">
                          <a:effectLst/>
                        </a:rPr>
                        <a:t> t</a:t>
                      </a:r>
                      <a:r>
                        <a:rPr lang="en-US" sz="1600" baseline="-25000" dirty="0">
                          <a:effectLst/>
                        </a:rPr>
                        <a:t>50</a:t>
                      </a:r>
                      <a:r>
                        <a:rPr lang="en-US" sz="1600" dirty="0">
                          <a:effectLst/>
                        </a:rPr>
                        <a:t>)</a:t>
                      </a:r>
                      <a:endParaRPr lang="en-US" sz="2400" dirty="0">
                        <a:effectLst/>
                        <a:latin typeface="Times New Roman" charset="0"/>
                        <a:ea typeface="Calibri" charset="0"/>
                      </a:endParaRPr>
                    </a:p>
                  </a:txBody>
                  <a:tcPr marL="68580" marR="68580" marT="0" marB="0"/>
                </a:tc>
                <a:tc>
                  <a:txBody>
                    <a:bodyPr/>
                    <a:lstStyle/>
                    <a:p>
                      <a:pPr marL="0" marR="0" algn="ctr">
                        <a:lnSpc>
                          <a:spcPct val="100000"/>
                        </a:lnSpc>
                        <a:spcBef>
                          <a:spcPts val="0"/>
                        </a:spcBef>
                        <a:spcAft>
                          <a:spcPts val="0"/>
                        </a:spcAft>
                      </a:pPr>
                      <a:r>
                        <a:rPr lang="en-US" sz="1600" dirty="0">
                          <a:effectLst/>
                          <a:latin typeface="Calibri" charset="0"/>
                          <a:ea typeface="Calibri" charset="0"/>
                          <a:cs typeface="Calibri" charset="0"/>
                        </a:rPr>
                        <a:t>0.0096 **</a:t>
                      </a: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a:effectLst/>
                          <a:latin typeface="Calibri" charset="0"/>
                          <a:ea typeface="Calibri" charset="0"/>
                          <a:cs typeface="Calibri" charset="0"/>
                        </a:rPr>
                        <a:t>NS</a:t>
                      </a: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a:effectLst/>
                          <a:latin typeface="Calibri" charset="0"/>
                          <a:ea typeface="Calibri" charset="0"/>
                          <a:cs typeface="Calibri" charset="0"/>
                        </a:rPr>
                        <a:t>NS</a:t>
                      </a: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a:effectLst/>
                          <a:latin typeface="Calibri" charset="0"/>
                          <a:ea typeface="Calibri" charset="0"/>
                          <a:cs typeface="Calibri" charset="0"/>
                        </a:rPr>
                        <a:t>NS</a:t>
                      </a: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a:effectLst/>
                          <a:latin typeface="Calibri" charset="0"/>
                          <a:ea typeface="Calibri" charset="0"/>
                          <a:cs typeface="Calibri" charset="0"/>
                        </a:rPr>
                        <a:t>NS</a:t>
                      </a: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a:effectLst/>
                          <a:latin typeface="Calibri" charset="0"/>
                          <a:ea typeface="Calibri" charset="0"/>
                          <a:cs typeface="Calibri" charset="0"/>
                        </a:rPr>
                        <a:t>NS</a:t>
                      </a:r>
                    </a:p>
                  </a:txBody>
                  <a:tcPr marL="68580" marR="68580" marT="0" marB="0">
                    <a:solidFill>
                      <a:schemeClr val="accent2">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effectLst/>
                        </a:rPr>
                        <a:t>&lt;0.001</a:t>
                      </a:r>
                    </a:p>
                    <a:p>
                      <a:pPr marL="0" marR="0" algn="ctr">
                        <a:spcBef>
                          <a:spcPts val="0"/>
                        </a:spcBef>
                        <a:spcAft>
                          <a:spcPts val="0"/>
                        </a:spcAft>
                      </a:pPr>
                      <a:r>
                        <a:rPr lang="mr-IN" sz="1600" dirty="0">
                          <a:effectLst/>
                          <a:latin typeface="Calibri" charset="0"/>
                          <a:ea typeface="Calibri" charset="0"/>
                          <a:cs typeface="Calibri" charset="0"/>
                        </a:rPr>
                        <a:t> ***</a:t>
                      </a:r>
                      <a:endParaRPr lang="en-US" sz="1600" dirty="0">
                        <a:effectLst/>
                        <a:latin typeface="Calibri" charset="0"/>
                        <a:ea typeface="Calibri" charset="0"/>
                        <a:cs typeface="Calibri" charset="0"/>
                      </a:endParaRPr>
                    </a:p>
                  </a:txBody>
                  <a:tcPr marL="68580" marR="68580" marT="0" marB="0">
                    <a:solidFill>
                      <a:schemeClr val="accent2">
                        <a:lumMod val="20000"/>
                        <a:lumOff val="80000"/>
                      </a:schemeClr>
                    </a:solidFill>
                  </a:tcPr>
                </a:tc>
                <a:tc>
                  <a:txBody>
                    <a:bodyPr/>
                    <a:lstStyle/>
                    <a:p>
                      <a:pPr marL="0" marR="0" algn="ctr">
                        <a:lnSpc>
                          <a:spcPct val="100000"/>
                        </a:lnSpc>
                        <a:spcBef>
                          <a:spcPts val="0"/>
                        </a:spcBef>
                        <a:spcAft>
                          <a:spcPts val="0"/>
                        </a:spcAft>
                      </a:pPr>
                      <a:r>
                        <a:rPr lang="en-US" sz="1600" dirty="0">
                          <a:effectLst/>
                        </a:rPr>
                        <a:t>&lt;0.001</a:t>
                      </a:r>
                      <a:endParaRPr lang="en-US" sz="1600" baseline="0" dirty="0">
                        <a:effectLst/>
                      </a:endParaRPr>
                    </a:p>
                    <a:p>
                      <a:pPr marL="0" marR="0" algn="ctr">
                        <a:lnSpc>
                          <a:spcPct val="100000"/>
                        </a:lnSpc>
                        <a:spcBef>
                          <a:spcPts val="0"/>
                        </a:spcBef>
                        <a:spcAft>
                          <a:spcPts val="0"/>
                        </a:spcAft>
                      </a:pPr>
                      <a:r>
                        <a:rPr lang="en-US" sz="1600" dirty="0">
                          <a:effectLst/>
                        </a:rPr>
                        <a:t>***</a:t>
                      </a:r>
                      <a:endParaRPr lang="en-US" sz="2400" dirty="0">
                        <a:effectLst/>
                        <a:latin typeface="Times New Roman" charset="0"/>
                        <a:ea typeface="Calibri" charset="0"/>
                      </a:endParaRPr>
                    </a:p>
                  </a:txBody>
                  <a:tcPr marL="68580" marR="68580" marT="0" marB="0">
                    <a:solidFill>
                      <a:schemeClr val="accent5">
                        <a:lumMod val="20000"/>
                        <a:lumOff val="80000"/>
                      </a:schemeClr>
                    </a:solidFill>
                  </a:tcPr>
                </a:tc>
                <a:tc>
                  <a:txBody>
                    <a:bodyPr/>
                    <a:lstStyle/>
                    <a:p>
                      <a:pPr marL="0" marR="0" algn="ctr">
                        <a:spcBef>
                          <a:spcPts val="0"/>
                        </a:spcBef>
                        <a:spcAft>
                          <a:spcPts val="0"/>
                        </a:spcAft>
                      </a:pPr>
                      <a:r>
                        <a:rPr lang="en-US" sz="1600" dirty="0">
                          <a:effectLst/>
                          <a:latin typeface="Calibri" charset="0"/>
                          <a:ea typeface="Calibri" charset="0"/>
                          <a:cs typeface="Calibri" charset="0"/>
                        </a:rPr>
                        <a:t>NS</a:t>
                      </a:r>
                    </a:p>
                  </a:txBody>
                  <a:tcPr marL="68580" marR="68580" marT="0" marB="0">
                    <a:solidFill>
                      <a:schemeClr val="accent5">
                        <a:lumMod val="20000"/>
                        <a:lumOff val="80000"/>
                      </a:schemeClr>
                    </a:solidFill>
                  </a:tcPr>
                </a:tc>
                <a:tc>
                  <a:txBody>
                    <a:bodyPr/>
                    <a:lstStyle/>
                    <a:p>
                      <a:pPr marL="0" marR="0" algn="ctr">
                        <a:spcBef>
                          <a:spcPts val="0"/>
                        </a:spcBef>
                        <a:spcAft>
                          <a:spcPts val="0"/>
                        </a:spcAft>
                      </a:pPr>
                      <a:r>
                        <a:rPr lang="is-IS" sz="1600" dirty="0">
                          <a:effectLst/>
                          <a:latin typeface="Calibri" charset="0"/>
                          <a:ea typeface="Calibri" charset="0"/>
                          <a:cs typeface="Calibri" charset="0"/>
                        </a:rPr>
                        <a:t>0.09 .</a:t>
                      </a:r>
                      <a:endParaRPr lang="en-US" sz="1600" dirty="0">
                        <a:effectLst/>
                        <a:latin typeface="Calibri" charset="0"/>
                        <a:ea typeface="Calibri" charset="0"/>
                        <a:cs typeface="Calibri" charset="0"/>
                      </a:endParaRPr>
                    </a:p>
                  </a:txBody>
                  <a:tcPr marL="68580" marR="68580" marT="0" marB="0">
                    <a:solidFill>
                      <a:schemeClr val="accent5">
                        <a:lumMod val="20000"/>
                        <a:lumOff val="80000"/>
                      </a:schemeClr>
                    </a:solidFill>
                  </a:tcPr>
                </a:tc>
                <a:tc>
                  <a:txBody>
                    <a:bodyPr/>
                    <a:lstStyle/>
                    <a:p>
                      <a:pPr marL="0" marR="0" algn="ctr">
                        <a:spcBef>
                          <a:spcPts val="0"/>
                        </a:spcBef>
                        <a:spcAft>
                          <a:spcPts val="0"/>
                        </a:spcAft>
                      </a:pPr>
                      <a:r>
                        <a:rPr lang="en-US" sz="1600" dirty="0">
                          <a:effectLst/>
                          <a:latin typeface="Calibri" charset="0"/>
                          <a:ea typeface="Calibri" charset="0"/>
                          <a:cs typeface="Calibri" charset="0"/>
                        </a:rPr>
                        <a:t>NS</a:t>
                      </a:r>
                    </a:p>
                  </a:txBody>
                  <a:tcPr marL="68580" marR="68580" marT="0" marB="0">
                    <a:solidFill>
                      <a:schemeClr val="accent5">
                        <a:lumMod val="20000"/>
                        <a:lumOff val="80000"/>
                      </a:schemeClr>
                    </a:solidFill>
                  </a:tcPr>
                </a:tc>
                <a:tc>
                  <a:txBody>
                    <a:bodyPr/>
                    <a:lstStyle/>
                    <a:p>
                      <a:pPr marL="0" marR="0" algn="ctr">
                        <a:spcBef>
                          <a:spcPts val="0"/>
                        </a:spcBef>
                        <a:spcAft>
                          <a:spcPts val="0"/>
                        </a:spcAft>
                      </a:pPr>
                      <a:r>
                        <a:rPr lang="en-US" sz="1600" dirty="0">
                          <a:effectLst/>
                          <a:latin typeface="Calibri" charset="0"/>
                          <a:ea typeface="Calibri" charset="0"/>
                          <a:cs typeface="Calibri" charset="0"/>
                        </a:rPr>
                        <a:t>N</a:t>
                      </a:r>
                    </a:p>
                  </a:txBody>
                  <a:tcPr marL="68580" marR="68580" marT="0" marB="0">
                    <a:solidFill>
                      <a:schemeClr val="accent5">
                        <a:lumMod val="20000"/>
                        <a:lumOff val="80000"/>
                      </a:schemeClr>
                    </a:solidFill>
                  </a:tcPr>
                </a:tc>
                <a:tc>
                  <a:txBody>
                    <a:bodyPr/>
                    <a:lstStyle/>
                    <a:p>
                      <a:pPr marL="0" marR="0" algn="ctr">
                        <a:spcBef>
                          <a:spcPts val="0"/>
                        </a:spcBef>
                        <a:spcAft>
                          <a:spcPts val="0"/>
                        </a:spcAft>
                      </a:pPr>
                      <a:r>
                        <a:rPr lang="en-US" sz="1600" dirty="0">
                          <a:effectLst/>
                          <a:latin typeface="Calibri" charset="0"/>
                          <a:ea typeface="Calibri" charset="0"/>
                          <a:cs typeface="Calibri" charset="0"/>
                        </a:rPr>
                        <a:t>NS</a:t>
                      </a:r>
                    </a:p>
                  </a:txBody>
                  <a:tcPr marL="68580" marR="68580" marT="0" marB="0">
                    <a:solidFill>
                      <a:schemeClr val="accent5">
                        <a:lumMod val="20000"/>
                        <a:lumOff val="80000"/>
                      </a:schemeClr>
                    </a:solidFill>
                  </a:tcPr>
                </a:tc>
                <a:tc>
                  <a:txBody>
                    <a:bodyPr/>
                    <a:lstStyle/>
                    <a:p>
                      <a:pPr marL="0" marR="0" algn="ctr">
                        <a:lnSpc>
                          <a:spcPct val="100000"/>
                        </a:lnSpc>
                        <a:spcBef>
                          <a:spcPts val="0"/>
                        </a:spcBef>
                        <a:spcAft>
                          <a:spcPts val="0"/>
                        </a:spcAft>
                      </a:pPr>
                      <a:r>
                        <a:rPr lang="en-US" sz="1600" dirty="0">
                          <a:effectLst/>
                        </a:rPr>
                        <a:t>&lt;0.001</a:t>
                      </a:r>
                      <a:endParaRPr lang="en-US" sz="1600" baseline="0" dirty="0">
                        <a:effectLst/>
                      </a:endParaRPr>
                    </a:p>
                    <a:p>
                      <a:pPr marL="0" marR="0" algn="ctr">
                        <a:lnSpc>
                          <a:spcPct val="100000"/>
                        </a:lnSpc>
                        <a:spcBef>
                          <a:spcPts val="0"/>
                        </a:spcBef>
                        <a:spcAft>
                          <a:spcPts val="0"/>
                        </a:spcAft>
                      </a:pPr>
                      <a:r>
                        <a:rPr lang="en-US" sz="1600" dirty="0">
                          <a:effectLst/>
                        </a:rPr>
                        <a:t>***</a:t>
                      </a:r>
                      <a:endParaRPr lang="en-US" sz="2400" dirty="0">
                        <a:effectLst/>
                        <a:latin typeface="Times New Roman" charset="0"/>
                        <a:ea typeface="Calibri" charset="0"/>
                      </a:endParaRPr>
                    </a:p>
                  </a:txBody>
                  <a:tcPr marL="68580" marR="68580" marT="0" marB="0">
                    <a:solidFill>
                      <a:schemeClr val="accent5">
                        <a:lumMod val="20000"/>
                        <a:lumOff val="80000"/>
                      </a:schemeClr>
                    </a:solidFill>
                  </a:tcPr>
                </a:tc>
                <a:tc>
                  <a:txBody>
                    <a:bodyPr/>
                    <a:lstStyle/>
                    <a:p>
                      <a:pPr marL="0" marR="0" algn="ctr">
                        <a:spcBef>
                          <a:spcPts val="0"/>
                        </a:spcBef>
                        <a:spcAft>
                          <a:spcPts val="0"/>
                        </a:spcAft>
                      </a:pPr>
                      <a:r>
                        <a:rPr lang="is-IS" sz="1600" dirty="0">
                          <a:effectLst/>
                          <a:latin typeface="Calibri" charset="0"/>
                          <a:ea typeface="Calibri" charset="0"/>
                          <a:cs typeface="Calibri" charset="0"/>
                        </a:rPr>
                        <a:t>.8264</a:t>
                      </a:r>
                      <a:endParaRPr lang="en-US" sz="1600" dirty="0">
                        <a:effectLst/>
                        <a:latin typeface="Calibri" charset="0"/>
                        <a:ea typeface="Calibri" charset="0"/>
                        <a:cs typeface="Calibri" charset="0"/>
                      </a:endParaRPr>
                    </a:p>
                  </a:txBody>
                  <a:tcPr marL="68580" marR="68580" marT="0" marB="0"/>
                </a:tc>
                <a:extLst>
                  <a:ext uri="{0D108BD9-81ED-4DB2-BD59-A6C34878D82A}">
                    <a16:rowId xmlns:a16="http://schemas.microsoft.com/office/drawing/2014/main" val="10003"/>
                  </a:ext>
                </a:extLst>
              </a:tr>
              <a:tr h="541191">
                <a:tc>
                  <a:txBody>
                    <a:bodyPr/>
                    <a:lstStyle/>
                    <a:p>
                      <a:pPr marL="0" marR="0" algn="l">
                        <a:spcBef>
                          <a:spcPts val="0"/>
                        </a:spcBef>
                        <a:spcAft>
                          <a:spcPts val="0"/>
                        </a:spcAft>
                      </a:pPr>
                      <a:r>
                        <a:rPr lang="en-US" sz="1600" dirty="0">
                          <a:effectLst/>
                        </a:rPr>
                        <a:t>Uniformity (t</a:t>
                      </a:r>
                      <a:r>
                        <a:rPr lang="en-US" sz="1600" baseline="-25000" dirty="0">
                          <a:effectLst/>
                        </a:rPr>
                        <a:t>75</a:t>
                      </a:r>
                      <a:r>
                        <a:rPr lang="en-US" sz="1600" dirty="0">
                          <a:effectLst/>
                        </a:rPr>
                        <a:t>-t</a:t>
                      </a:r>
                      <a:r>
                        <a:rPr lang="en-US" sz="1600" baseline="-25000" dirty="0">
                          <a:effectLst/>
                        </a:rPr>
                        <a:t>25</a:t>
                      </a:r>
                      <a:r>
                        <a:rPr lang="en-US" sz="1600" dirty="0">
                          <a:effectLst/>
                        </a:rPr>
                        <a:t>) </a:t>
                      </a:r>
                      <a:endParaRPr lang="en-US" sz="2400" dirty="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dirty="0">
                          <a:effectLst/>
                          <a:latin typeface="Calibri" charset="0"/>
                          <a:ea typeface="Calibri" charset="0"/>
                          <a:cs typeface="Calibri" charset="0"/>
                        </a:rPr>
                        <a:t>NS</a:t>
                      </a:r>
                    </a:p>
                  </a:txBody>
                  <a:tcPr marL="68580" marR="68580" marT="0" marB="0"/>
                </a:tc>
                <a:tc>
                  <a:txBody>
                    <a:bodyPr/>
                    <a:lstStyle/>
                    <a:p>
                      <a:pPr marL="0" marR="0" algn="ctr">
                        <a:spcBef>
                          <a:spcPts val="0"/>
                        </a:spcBef>
                        <a:spcAft>
                          <a:spcPts val="0"/>
                        </a:spcAft>
                      </a:pPr>
                      <a:r>
                        <a:rPr lang="en-US" sz="1600" dirty="0">
                          <a:effectLst/>
                          <a:latin typeface="Calibri" charset="0"/>
                          <a:ea typeface="Calibri" charset="0"/>
                          <a:cs typeface="Calibri" charset="0"/>
                        </a:rPr>
                        <a:t>NS</a:t>
                      </a:r>
                    </a:p>
                  </a:txBody>
                  <a:tcPr marL="68580" marR="68580" marT="0" marB="0"/>
                </a:tc>
                <a:tc>
                  <a:txBody>
                    <a:bodyPr/>
                    <a:lstStyle/>
                    <a:p>
                      <a:pPr marL="0" marR="0" algn="ctr">
                        <a:spcBef>
                          <a:spcPts val="0"/>
                        </a:spcBef>
                        <a:spcAft>
                          <a:spcPts val="0"/>
                        </a:spcAft>
                      </a:pPr>
                      <a:r>
                        <a:rPr lang="en-US" sz="1600" dirty="0">
                          <a:effectLst/>
                          <a:latin typeface="Calibri" charset="0"/>
                          <a:ea typeface="Calibri" charset="0"/>
                          <a:cs typeface="Calibri" charset="0"/>
                        </a:rPr>
                        <a:t>NS</a:t>
                      </a:r>
                    </a:p>
                  </a:txBody>
                  <a:tcPr marL="68580" marR="68580" marT="0" marB="0"/>
                </a:tc>
                <a:tc>
                  <a:txBody>
                    <a:bodyPr/>
                    <a:lstStyle/>
                    <a:p>
                      <a:pPr marL="0" marR="0" algn="ctr">
                        <a:spcBef>
                          <a:spcPts val="0"/>
                        </a:spcBef>
                        <a:spcAft>
                          <a:spcPts val="0"/>
                        </a:spcAft>
                      </a:pPr>
                      <a:r>
                        <a:rPr lang="en-US" sz="1600" dirty="0">
                          <a:effectLst/>
                          <a:latin typeface="Calibri" charset="0"/>
                          <a:ea typeface="Calibri" charset="0"/>
                          <a:cs typeface="Calibri" charset="0"/>
                        </a:rPr>
                        <a:t>NS</a:t>
                      </a:r>
                    </a:p>
                  </a:txBody>
                  <a:tcPr marL="68580" marR="68580" marT="0" marB="0"/>
                </a:tc>
                <a:tc>
                  <a:txBody>
                    <a:bodyPr/>
                    <a:lstStyle/>
                    <a:p>
                      <a:pPr marL="0" marR="0" algn="ctr">
                        <a:spcBef>
                          <a:spcPts val="0"/>
                        </a:spcBef>
                        <a:spcAft>
                          <a:spcPts val="0"/>
                        </a:spcAft>
                      </a:pPr>
                      <a:r>
                        <a:rPr lang="pt-BR" sz="1600" dirty="0">
                          <a:effectLst/>
                          <a:latin typeface="Calibri" charset="0"/>
                          <a:ea typeface="Calibri" charset="0"/>
                          <a:cs typeface="Calibri" charset="0"/>
                        </a:rPr>
                        <a:t>0.005 **</a:t>
                      </a:r>
                      <a:endParaRPr lang="en-US" sz="1600" dirty="0">
                        <a:effectLst/>
                        <a:latin typeface="Calibri" charset="0"/>
                        <a:ea typeface="Calibri" charset="0"/>
                        <a:cs typeface="Calibri" charset="0"/>
                      </a:endParaRPr>
                    </a:p>
                  </a:txBody>
                  <a:tcPr marL="68580" marR="68580" marT="0" marB="0"/>
                </a:tc>
                <a:tc>
                  <a:txBody>
                    <a:bodyPr/>
                    <a:lstStyle/>
                    <a:p>
                      <a:pPr marL="0" marR="0" algn="ctr">
                        <a:spcBef>
                          <a:spcPts val="0"/>
                        </a:spcBef>
                        <a:spcAft>
                          <a:spcPts val="0"/>
                        </a:spcAft>
                      </a:pPr>
                      <a:r>
                        <a:rPr lang="en-US" sz="1600" dirty="0">
                          <a:effectLst/>
                          <a:latin typeface="Calibri" charset="0"/>
                          <a:ea typeface="Calibri" charset="0"/>
                          <a:cs typeface="Calibri" charset="0"/>
                        </a:rPr>
                        <a:t>NS</a:t>
                      </a:r>
                    </a:p>
                  </a:txBody>
                  <a:tcPr marL="68580" marR="68580" marT="0" marB="0"/>
                </a:tc>
                <a:tc>
                  <a:txBody>
                    <a:bodyPr/>
                    <a:lstStyle/>
                    <a:p>
                      <a:pPr marL="0" marR="0" algn="ctr">
                        <a:spcBef>
                          <a:spcPts val="0"/>
                        </a:spcBef>
                        <a:spcAft>
                          <a:spcPts val="0"/>
                        </a:spcAft>
                      </a:pPr>
                      <a:r>
                        <a:rPr lang="is-IS" sz="1600" dirty="0">
                          <a:effectLst/>
                          <a:latin typeface="Calibri" charset="0"/>
                          <a:ea typeface="Calibri" charset="0"/>
                          <a:cs typeface="Calibri" charset="0"/>
                        </a:rPr>
                        <a:t>0.006 **</a:t>
                      </a:r>
                      <a:endParaRPr lang="en-US" sz="1600" dirty="0">
                        <a:effectLst/>
                        <a:latin typeface="Calibri" charset="0"/>
                        <a:ea typeface="Calibri" charset="0"/>
                        <a:cs typeface="Calibri" charset="0"/>
                      </a:endParaRPr>
                    </a:p>
                  </a:txBody>
                  <a:tcPr marL="68580" marR="68580" marT="0" marB="0"/>
                </a:tc>
                <a:tc>
                  <a:txBody>
                    <a:bodyPr/>
                    <a:lstStyle/>
                    <a:p>
                      <a:pPr marL="0" marR="0" algn="ctr">
                        <a:spcBef>
                          <a:spcPts val="0"/>
                        </a:spcBef>
                        <a:spcAft>
                          <a:spcPts val="0"/>
                        </a:spcAft>
                      </a:pPr>
                      <a:r>
                        <a:rPr lang="en-US" sz="1600" dirty="0">
                          <a:effectLst/>
                          <a:latin typeface="Calibri" charset="0"/>
                          <a:ea typeface="Calibri" charset="0"/>
                          <a:cs typeface="Calibri" charset="0"/>
                        </a:rPr>
                        <a:t>NS</a:t>
                      </a:r>
                    </a:p>
                  </a:txBody>
                  <a:tcPr marL="68580" marR="68580" marT="0" marB="0"/>
                </a:tc>
                <a:tc>
                  <a:txBody>
                    <a:bodyPr/>
                    <a:lstStyle/>
                    <a:p>
                      <a:pPr marL="0" marR="0" algn="ctr">
                        <a:spcBef>
                          <a:spcPts val="0"/>
                        </a:spcBef>
                        <a:spcAft>
                          <a:spcPts val="0"/>
                        </a:spcAft>
                      </a:pPr>
                      <a:r>
                        <a:rPr lang="en-US" sz="1600" dirty="0">
                          <a:effectLst/>
                          <a:latin typeface="Calibri" charset="0"/>
                          <a:ea typeface="Calibri" charset="0"/>
                          <a:cs typeface="Calibri" charset="0"/>
                        </a:rPr>
                        <a:t>NS</a:t>
                      </a:r>
                    </a:p>
                  </a:txBody>
                  <a:tcPr marL="68580" marR="68580" marT="0" marB="0"/>
                </a:tc>
                <a:tc>
                  <a:txBody>
                    <a:bodyPr/>
                    <a:lstStyle/>
                    <a:p>
                      <a:pPr marL="0" marR="0" algn="ctr">
                        <a:spcBef>
                          <a:spcPts val="0"/>
                        </a:spcBef>
                        <a:spcAft>
                          <a:spcPts val="0"/>
                        </a:spcAft>
                      </a:pPr>
                      <a:r>
                        <a:rPr lang="en-US" sz="1600" dirty="0">
                          <a:effectLst/>
                          <a:latin typeface="Calibri" charset="0"/>
                          <a:ea typeface="Calibri" charset="0"/>
                          <a:cs typeface="Calibri" charset="0"/>
                        </a:rPr>
                        <a:t>NS</a:t>
                      </a:r>
                    </a:p>
                  </a:txBody>
                  <a:tcPr marL="68580" marR="68580" marT="0" marB="0"/>
                </a:tc>
                <a:tc>
                  <a:txBody>
                    <a:bodyPr/>
                    <a:lstStyle/>
                    <a:p>
                      <a:pPr marL="0" marR="0" algn="ctr">
                        <a:spcBef>
                          <a:spcPts val="0"/>
                        </a:spcBef>
                        <a:spcAft>
                          <a:spcPts val="0"/>
                        </a:spcAft>
                      </a:pPr>
                      <a:r>
                        <a:rPr lang="en-US" sz="1600" dirty="0">
                          <a:effectLst/>
                          <a:latin typeface="Calibri" charset="0"/>
                          <a:ea typeface="Calibri" charset="0"/>
                          <a:cs typeface="Calibri" charset="0"/>
                        </a:rPr>
                        <a:t>NS</a:t>
                      </a:r>
                    </a:p>
                  </a:txBody>
                  <a:tcPr marL="68580" marR="68580" marT="0" marB="0"/>
                </a:tc>
                <a:tc>
                  <a:txBody>
                    <a:bodyPr/>
                    <a:lstStyle/>
                    <a:p>
                      <a:pPr marL="0" marR="0" algn="ctr">
                        <a:spcBef>
                          <a:spcPts val="0"/>
                        </a:spcBef>
                        <a:spcAft>
                          <a:spcPts val="0"/>
                        </a:spcAft>
                      </a:pPr>
                      <a:r>
                        <a:rPr lang="en-US" sz="1600" dirty="0">
                          <a:effectLst/>
                          <a:latin typeface="Calibri" charset="0"/>
                          <a:ea typeface="Calibri" charset="0"/>
                          <a:cs typeface="Calibri" charset="0"/>
                        </a:rPr>
                        <a:t>NS</a:t>
                      </a:r>
                    </a:p>
                  </a:txBody>
                  <a:tcPr marL="68580" marR="68580" marT="0" marB="0"/>
                </a:tc>
                <a:tc>
                  <a:txBody>
                    <a:bodyPr/>
                    <a:lstStyle/>
                    <a:p>
                      <a:pPr marL="0" marR="0" algn="ctr">
                        <a:spcBef>
                          <a:spcPts val="0"/>
                        </a:spcBef>
                        <a:spcAft>
                          <a:spcPts val="0"/>
                        </a:spcAft>
                      </a:pPr>
                      <a:r>
                        <a:rPr lang="en-US" sz="1600" dirty="0">
                          <a:effectLst/>
                          <a:latin typeface="Calibri" charset="0"/>
                          <a:ea typeface="Calibri" charset="0"/>
                          <a:cs typeface="Calibri" charset="0"/>
                        </a:rPr>
                        <a:t>NS</a:t>
                      </a:r>
                    </a:p>
                  </a:txBody>
                  <a:tcPr marL="68580" marR="68580" marT="0" marB="0"/>
                </a:tc>
                <a:tc>
                  <a:txBody>
                    <a:bodyPr/>
                    <a:lstStyle/>
                    <a:p>
                      <a:pPr marL="0" marR="0" algn="ctr">
                        <a:spcBef>
                          <a:spcPts val="0"/>
                        </a:spcBef>
                        <a:spcAft>
                          <a:spcPts val="0"/>
                        </a:spcAft>
                      </a:pPr>
                      <a:r>
                        <a:rPr lang="en-US" sz="1600" dirty="0">
                          <a:effectLst/>
                          <a:latin typeface="Calibri" charset="0"/>
                          <a:ea typeface="Calibri" charset="0"/>
                          <a:cs typeface="Calibri" charset="0"/>
                        </a:rPr>
                        <a:t>0.008 **</a:t>
                      </a:r>
                    </a:p>
                  </a:txBody>
                  <a:tcPr marL="68580" marR="68580" marT="0" marB="0"/>
                </a:tc>
                <a:tc>
                  <a:txBody>
                    <a:bodyPr/>
                    <a:lstStyle/>
                    <a:p>
                      <a:pPr marL="0" marR="0" algn="ctr">
                        <a:spcBef>
                          <a:spcPts val="0"/>
                        </a:spcBef>
                        <a:spcAft>
                          <a:spcPts val="0"/>
                        </a:spcAft>
                      </a:pPr>
                      <a:r>
                        <a:rPr lang="cs-CZ" sz="1600" dirty="0">
                          <a:effectLst/>
                          <a:latin typeface="Calibri" charset="0"/>
                          <a:ea typeface="Calibri" charset="0"/>
                          <a:cs typeface="Calibri" charset="0"/>
                        </a:rPr>
                        <a:t>.5089</a:t>
                      </a:r>
                      <a:endParaRPr lang="en-US" sz="1600" dirty="0">
                        <a:effectLst/>
                        <a:latin typeface="Calibri" charset="0"/>
                        <a:ea typeface="Calibri" charset="0"/>
                        <a:cs typeface="Calibri" charset="0"/>
                      </a:endParaRPr>
                    </a:p>
                  </a:txBody>
                  <a:tcPr marL="68580" marR="68580" marT="0" marB="0"/>
                </a:tc>
                <a:extLst>
                  <a:ext uri="{0D108BD9-81ED-4DB2-BD59-A6C34878D82A}">
                    <a16:rowId xmlns:a16="http://schemas.microsoft.com/office/drawing/2014/main" val="10004"/>
                  </a:ext>
                </a:extLst>
              </a:tr>
              <a:tr h="813703">
                <a:tc>
                  <a:txBody>
                    <a:bodyPr/>
                    <a:lstStyle/>
                    <a:p>
                      <a:pPr marL="0" marR="0" algn="l">
                        <a:spcBef>
                          <a:spcPts val="0"/>
                        </a:spcBef>
                        <a:spcAft>
                          <a:spcPts val="0"/>
                        </a:spcAft>
                      </a:pPr>
                      <a:r>
                        <a:rPr lang="en-US" sz="1600" dirty="0">
                          <a:effectLst/>
                        </a:rPr>
                        <a:t>Germinated % of Viable</a:t>
                      </a:r>
                      <a:endParaRPr lang="en-US" sz="2400" dirty="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dirty="0">
                          <a:effectLst/>
                          <a:latin typeface="Calibri" charset="0"/>
                          <a:ea typeface="Calibri" charset="0"/>
                          <a:cs typeface="Calibri" charset="0"/>
                        </a:rPr>
                        <a:t>NS</a:t>
                      </a: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nb-NO" sz="1600" dirty="0">
                          <a:effectLst/>
                          <a:latin typeface="Calibri" charset="0"/>
                          <a:ea typeface="Calibri" charset="0"/>
                          <a:cs typeface="Calibri" charset="0"/>
                        </a:rPr>
                        <a:t>0.1 .</a:t>
                      </a:r>
                      <a:endParaRPr lang="en-US" sz="1600" dirty="0">
                        <a:effectLst/>
                        <a:latin typeface="Calibri" charset="0"/>
                        <a:ea typeface="Calibri" charset="0"/>
                        <a:cs typeface="Calibri" charset="0"/>
                      </a:endParaRP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a:effectLst/>
                          <a:latin typeface="Calibri" charset="0"/>
                          <a:ea typeface="Calibri" charset="0"/>
                          <a:cs typeface="Calibri" charset="0"/>
                        </a:rPr>
                        <a:t>NS</a:t>
                      </a: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a:effectLst/>
                          <a:latin typeface="Calibri" charset="0"/>
                          <a:ea typeface="Calibri" charset="0"/>
                          <a:cs typeface="Calibri" charset="0"/>
                        </a:rPr>
                        <a:t>NS</a:t>
                      </a:r>
                    </a:p>
                  </a:txBody>
                  <a:tcPr marL="68580" marR="68580" marT="0" marB="0">
                    <a:solidFill>
                      <a:schemeClr val="accent2">
                        <a:lumMod val="20000"/>
                        <a:lumOff val="80000"/>
                      </a:schemeClr>
                    </a:solidFill>
                  </a:tcPr>
                </a:tc>
                <a:tc>
                  <a:txBody>
                    <a:bodyPr/>
                    <a:lstStyle/>
                    <a:p>
                      <a:pPr marL="0" marR="0" algn="ctr">
                        <a:lnSpc>
                          <a:spcPct val="100000"/>
                        </a:lnSpc>
                        <a:spcBef>
                          <a:spcPts val="0"/>
                        </a:spcBef>
                        <a:spcAft>
                          <a:spcPts val="0"/>
                        </a:spcAft>
                      </a:pPr>
                      <a:r>
                        <a:rPr lang="en-US" sz="1600" dirty="0">
                          <a:effectLst/>
                        </a:rPr>
                        <a:t>&lt;0.001</a:t>
                      </a:r>
                      <a:endParaRPr lang="en-US" sz="1600" baseline="0" dirty="0">
                        <a:effectLst/>
                      </a:endParaRPr>
                    </a:p>
                    <a:p>
                      <a:pPr marL="0" marR="0" algn="ctr">
                        <a:lnSpc>
                          <a:spcPct val="100000"/>
                        </a:lnSpc>
                        <a:spcBef>
                          <a:spcPts val="0"/>
                        </a:spcBef>
                        <a:spcAft>
                          <a:spcPts val="0"/>
                        </a:spcAft>
                      </a:pPr>
                      <a:r>
                        <a:rPr lang="en-US" sz="1600" dirty="0">
                          <a:effectLst/>
                        </a:rPr>
                        <a:t>***</a:t>
                      </a:r>
                      <a:endParaRPr lang="en-US" sz="2400" dirty="0">
                        <a:effectLst/>
                        <a:latin typeface="Times New Roman" charset="0"/>
                        <a:ea typeface="Calibri" charset="0"/>
                      </a:endParaRP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a:effectLst/>
                          <a:latin typeface="Calibri" charset="0"/>
                          <a:ea typeface="Calibri" charset="0"/>
                          <a:cs typeface="Calibri" charset="0"/>
                        </a:rPr>
                        <a:t>NS</a:t>
                      </a:r>
                    </a:p>
                  </a:txBody>
                  <a:tcPr marL="68580" marR="68580" marT="0" marB="0">
                    <a:solidFill>
                      <a:schemeClr val="accent2">
                        <a:lumMod val="20000"/>
                        <a:lumOff val="80000"/>
                      </a:schemeClr>
                    </a:solidFill>
                  </a:tcPr>
                </a:tc>
                <a:tc>
                  <a:txBody>
                    <a:bodyPr/>
                    <a:lstStyle/>
                    <a:p>
                      <a:pPr marL="0" marR="0" algn="ctr">
                        <a:lnSpc>
                          <a:spcPct val="100000"/>
                        </a:lnSpc>
                        <a:spcBef>
                          <a:spcPts val="0"/>
                        </a:spcBef>
                        <a:spcAft>
                          <a:spcPts val="0"/>
                        </a:spcAft>
                      </a:pPr>
                      <a:r>
                        <a:rPr lang="en-US" sz="1600" dirty="0">
                          <a:effectLst/>
                        </a:rPr>
                        <a:t>&lt;0.001</a:t>
                      </a:r>
                      <a:endParaRPr lang="en-US" sz="1600" baseline="0" dirty="0">
                        <a:effectLst/>
                      </a:endParaRPr>
                    </a:p>
                    <a:p>
                      <a:pPr marL="0" marR="0" algn="ctr">
                        <a:lnSpc>
                          <a:spcPct val="100000"/>
                        </a:lnSpc>
                        <a:spcBef>
                          <a:spcPts val="0"/>
                        </a:spcBef>
                        <a:spcAft>
                          <a:spcPts val="0"/>
                        </a:spcAft>
                      </a:pPr>
                      <a:r>
                        <a:rPr lang="en-US" sz="1600" dirty="0">
                          <a:effectLst/>
                        </a:rPr>
                        <a:t>***</a:t>
                      </a:r>
                      <a:endParaRPr lang="en-US" sz="2400" dirty="0">
                        <a:effectLst/>
                        <a:latin typeface="Times New Roman" charset="0"/>
                        <a:ea typeface="Calibri" charset="0"/>
                      </a:endParaRP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a:effectLst/>
                          <a:latin typeface="Calibri" charset="0"/>
                          <a:ea typeface="Calibri" charset="0"/>
                          <a:cs typeface="Calibri" charset="0"/>
                        </a:rPr>
                        <a:t>NS</a:t>
                      </a:r>
                    </a:p>
                  </a:txBody>
                  <a:tcPr marL="68580" marR="68580" marT="0" marB="0">
                    <a:solidFill>
                      <a:schemeClr val="accent5">
                        <a:lumMod val="20000"/>
                        <a:lumOff val="80000"/>
                      </a:schemeClr>
                    </a:solidFill>
                  </a:tcPr>
                </a:tc>
                <a:tc>
                  <a:txBody>
                    <a:bodyPr/>
                    <a:lstStyle/>
                    <a:p>
                      <a:pPr marL="0" marR="0" algn="ctr">
                        <a:spcBef>
                          <a:spcPts val="0"/>
                        </a:spcBef>
                        <a:spcAft>
                          <a:spcPts val="0"/>
                        </a:spcAft>
                      </a:pPr>
                      <a:r>
                        <a:rPr lang="en-US" sz="1600" dirty="0">
                          <a:effectLst/>
                          <a:latin typeface="Calibri" charset="0"/>
                          <a:ea typeface="Calibri" charset="0"/>
                          <a:cs typeface="Calibri" charset="0"/>
                        </a:rPr>
                        <a:t>NS</a:t>
                      </a:r>
                    </a:p>
                  </a:txBody>
                  <a:tcPr marL="68580" marR="68580" marT="0" marB="0">
                    <a:solidFill>
                      <a:schemeClr val="accent5">
                        <a:lumMod val="20000"/>
                        <a:lumOff val="80000"/>
                      </a:schemeClr>
                    </a:solidFill>
                  </a:tcPr>
                </a:tc>
                <a:tc>
                  <a:txBody>
                    <a:bodyPr/>
                    <a:lstStyle/>
                    <a:p>
                      <a:pPr marL="0" marR="0" algn="ctr">
                        <a:spcBef>
                          <a:spcPts val="0"/>
                        </a:spcBef>
                        <a:spcAft>
                          <a:spcPts val="0"/>
                        </a:spcAft>
                      </a:pPr>
                      <a:r>
                        <a:rPr lang="mr-IN" sz="1600" dirty="0">
                          <a:effectLst/>
                          <a:latin typeface="Calibri" charset="0"/>
                          <a:ea typeface="Calibri" charset="0"/>
                          <a:cs typeface="Calibri" charset="0"/>
                        </a:rPr>
                        <a:t>0.03 *</a:t>
                      </a:r>
                      <a:endParaRPr lang="en-US" sz="1600" dirty="0">
                        <a:effectLst/>
                        <a:latin typeface="Calibri" charset="0"/>
                        <a:ea typeface="Calibri" charset="0"/>
                        <a:cs typeface="Calibri" charset="0"/>
                      </a:endParaRPr>
                    </a:p>
                  </a:txBody>
                  <a:tcPr marL="68580" marR="68580" marT="0" marB="0">
                    <a:solidFill>
                      <a:schemeClr val="accent5">
                        <a:lumMod val="20000"/>
                        <a:lumOff val="80000"/>
                      </a:schemeClr>
                    </a:solidFill>
                  </a:tcPr>
                </a:tc>
                <a:tc>
                  <a:txBody>
                    <a:bodyPr/>
                    <a:lstStyle/>
                    <a:p>
                      <a:pPr marL="0" marR="0" algn="ctr">
                        <a:spcBef>
                          <a:spcPts val="0"/>
                        </a:spcBef>
                        <a:spcAft>
                          <a:spcPts val="0"/>
                        </a:spcAft>
                      </a:pPr>
                      <a:r>
                        <a:rPr lang="en-US" sz="1600" dirty="0">
                          <a:effectLst/>
                          <a:latin typeface="Calibri" charset="0"/>
                          <a:ea typeface="Calibri" charset="0"/>
                          <a:cs typeface="Calibri" charset="0"/>
                        </a:rPr>
                        <a:t>NS</a:t>
                      </a:r>
                    </a:p>
                  </a:txBody>
                  <a:tcPr marL="68580" marR="68580" marT="0" marB="0">
                    <a:solidFill>
                      <a:schemeClr val="accent5">
                        <a:lumMod val="20000"/>
                        <a:lumOff val="80000"/>
                      </a:schemeClr>
                    </a:solidFill>
                  </a:tcPr>
                </a:tc>
                <a:tc>
                  <a:txBody>
                    <a:bodyPr/>
                    <a:lstStyle/>
                    <a:p>
                      <a:pPr marL="0" marR="0" algn="ctr">
                        <a:lnSpc>
                          <a:spcPct val="100000"/>
                        </a:lnSpc>
                        <a:spcBef>
                          <a:spcPts val="0"/>
                        </a:spcBef>
                        <a:spcAft>
                          <a:spcPts val="0"/>
                        </a:spcAft>
                      </a:pPr>
                      <a:r>
                        <a:rPr lang="en-US" sz="1600" dirty="0">
                          <a:effectLst/>
                        </a:rPr>
                        <a:t>&lt;0.001</a:t>
                      </a:r>
                      <a:endParaRPr lang="en-US" sz="1600" baseline="0" dirty="0">
                        <a:effectLst/>
                      </a:endParaRPr>
                    </a:p>
                    <a:p>
                      <a:pPr marL="0" marR="0" algn="ctr">
                        <a:lnSpc>
                          <a:spcPct val="100000"/>
                        </a:lnSpc>
                        <a:spcBef>
                          <a:spcPts val="0"/>
                        </a:spcBef>
                        <a:spcAft>
                          <a:spcPts val="0"/>
                        </a:spcAft>
                      </a:pPr>
                      <a:r>
                        <a:rPr lang="en-US" sz="1600" dirty="0">
                          <a:effectLst/>
                        </a:rPr>
                        <a:t>***</a:t>
                      </a:r>
                      <a:endParaRPr lang="en-US" sz="2400" dirty="0">
                        <a:effectLst/>
                        <a:latin typeface="Times New Roman" charset="0"/>
                        <a:ea typeface="Calibri" charset="0"/>
                      </a:endParaRPr>
                    </a:p>
                  </a:txBody>
                  <a:tcPr marL="68580" marR="68580" marT="0" marB="0">
                    <a:solidFill>
                      <a:schemeClr val="accent5">
                        <a:lumMod val="20000"/>
                        <a:lumOff val="80000"/>
                      </a:schemeClr>
                    </a:solidFill>
                  </a:tcPr>
                </a:tc>
                <a:tc>
                  <a:txBody>
                    <a:bodyPr/>
                    <a:lstStyle/>
                    <a:p>
                      <a:pPr marL="0" marR="0" algn="ctr">
                        <a:spcBef>
                          <a:spcPts val="0"/>
                        </a:spcBef>
                        <a:spcAft>
                          <a:spcPts val="0"/>
                        </a:spcAft>
                      </a:pPr>
                      <a:r>
                        <a:rPr lang="en-US" sz="1600" dirty="0">
                          <a:effectLst/>
                          <a:latin typeface="Calibri" charset="0"/>
                          <a:ea typeface="Calibri" charset="0"/>
                          <a:cs typeface="Calibri" charset="0"/>
                        </a:rPr>
                        <a:t>NS</a:t>
                      </a:r>
                    </a:p>
                  </a:txBody>
                  <a:tcPr marL="68580" marR="68580" marT="0" marB="0">
                    <a:solidFill>
                      <a:schemeClr val="accent5">
                        <a:lumMod val="20000"/>
                        <a:lumOff val="80000"/>
                      </a:schemeClr>
                    </a:solidFill>
                  </a:tcPr>
                </a:tc>
                <a:tc>
                  <a:txBody>
                    <a:bodyPr/>
                    <a:lstStyle/>
                    <a:p>
                      <a:pPr marL="0" marR="0" algn="ctr">
                        <a:lnSpc>
                          <a:spcPct val="100000"/>
                        </a:lnSpc>
                        <a:spcBef>
                          <a:spcPts val="0"/>
                        </a:spcBef>
                        <a:spcAft>
                          <a:spcPts val="0"/>
                        </a:spcAft>
                      </a:pPr>
                      <a:r>
                        <a:rPr lang="en-US" sz="1600" dirty="0">
                          <a:effectLst/>
                        </a:rPr>
                        <a:t>&lt;0.001</a:t>
                      </a:r>
                      <a:endParaRPr lang="en-US" sz="1600" baseline="0" dirty="0">
                        <a:effectLst/>
                      </a:endParaRPr>
                    </a:p>
                    <a:p>
                      <a:pPr marL="0" marR="0" algn="ctr">
                        <a:lnSpc>
                          <a:spcPct val="100000"/>
                        </a:lnSpc>
                        <a:spcBef>
                          <a:spcPts val="0"/>
                        </a:spcBef>
                        <a:spcAft>
                          <a:spcPts val="0"/>
                        </a:spcAft>
                      </a:pPr>
                      <a:r>
                        <a:rPr lang="en-US" sz="1600" dirty="0">
                          <a:effectLst/>
                        </a:rPr>
                        <a:t>***</a:t>
                      </a:r>
                      <a:endParaRPr lang="en-US" sz="2400" dirty="0">
                        <a:effectLst/>
                        <a:latin typeface="Times New Roman" charset="0"/>
                        <a:ea typeface="Calibri" charset="0"/>
                      </a:endParaRPr>
                    </a:p>
                  </a:txBody>
                  <a:tcPr marL="68580" marR="68580" marT="0" marB="0">
                    <a:solidFill>
                      <a:schemeClr val="accent5">
                        <a:lumMod val="20000"/>
                        <a:lumOff val="80000"/>
                      </a:schemeClr>
                    </a:solidFill>
                  </a:tcPr>
                </a:tc>
                <a:tc>
                  <a:txBody>
                    <a:bodyPr/>
                    <a:lstStyle/>
                    <a:p>
                      <a:pPr marL="0" marR="0" algn="ctr">
                        <a:spcBef>
                          <a:spcPts val="0"/>
                        </a:spcBef>
                        <a:spcAft>
                          <a:spcPts val="0"/>
                        </a:spcAft>
                      </a:pPr>
                      <a:r>
                        <a:rPr lang="is-IS" sz="1600" dirty="0">
                          <a:effectLst/>
                          <a:latin typeface="Calibri" charset="0"/>
                          <a:ea typeface="Calibri" charset="0"/>
                          <a:cs typeface="Calibri" charset="0"/>
                        </a:rPr>
                        <a:t>0.5912</a:t>
                      </a:r>
                      <a:endParaRPr lang="en-US" sz="1600" dirty="0">
                        <a:effectLst/>
                        <a:latin typeface="Calibri" charset="0"/>
                        <a:ea typeface="Calibri" charset="0"/>
                        <a:cs typeface="Calibri" charset="0"/>
                      </a:endParaRPr>
                    </a:p>
                  </a:txBody>
                  <a:tcPr marL="68580" marR="68580" marT="0" marB="0"/>
                </a:tc>
                <a:extLst>
                  <a:ext uri="{0D108BD9-81ED-4DB2-BD59-A6C34878D82A}">
                    <a16:rowId xmlns:a16="http://schemas.microsoft.com/office/drawing/2014/main" val="10005"/>
                  </a:ext>
                </a:extLst>
              </a:tr>
              <a:tr h="736289">
                <a:tc gridSpan="16">
                  <a:txBody>
                    <a:bodyPr/>
                    <a:lstStyle/>
                    <a:p>
                      <a:pPr marL="0" marR="0" algn="l">
                        <a:spcBef>
                          <a:spcPts val="0"/>
                        </a:spcBef>
                        <a:spcAft>
                          <a:spcPts val="0"/>
                        </a:spcAft>
                      </a:pPr>
                      <a:r>
                        <a:rPr lang="en-US" sz="1600" dirty="0" err="1">
                          <a:effectLst/>
                        </a:rPr>
                        <a:t>Signif</a:t>
                      </a:r>
                      <a:r>
                        <a:rPr lang="en-US" sz="1600" dirty="0">
                          <a:effectLst/>
                        </a:rPr>
                        <a:t>. codes:  0 ‘***’ 0.001 ‘**’ 0.01 ‘*’ 0.05 ‘.’ .1 ‘NS’ 1</a:t>
                      </a:r>
                      <a:endParaRPr lang="en-US" sz="2400" dirty="0">
                        <a:effectLst/>
                      </a:endParaRPr>
                    </a:p>
                    <a:p>
                      <a:pPr marL="0" marR="0">
                        <a:lnSpc>
                          <a:spcPct val="200000"/>
                        </a:lnSpc>
                        <a:spcBef>
                          <a:spcPts val="0"/>
                        </a:spcBef>
                        <a:spcAft>
                          <a:spcPts val="0"/>
                        </a:spcAft>
                      </a:pPr>
                      <a:r>
                        <a:rPr lang="en-US" sz="1600" dirty="0" err="1">
                          <a:effectLst/>
                        </a:rPr>
                        <a:t>Ecozone</a:t>
                      </a:r>
                      <a:r>
                        <a:rPr lang="en-US" sz="1600" dirty="0">
                          <a:effectLst/>
                        </a:rPr>
                        <a:t> (</a:t>
                      </a:r>
                      <a:r>
                        <a:rPr lang="en-US" sz="1600" dirty="0" err="1">
                          <a:effectLst/>
                        </a:rPr>
                        <a:t>Ez</a:t>
                      </a:r>
                      <a:r>
                        <a:rPr lang="en-US" sz="1600" dirty="0">
                          <a:effectLst/>
                        </a:rPr>
                        <a:t>); Landrace (</a:t>
                      </a:r>
                      <a:r>
                        <a:rPr lang="en-US" sz="1600" dirty="0" err="1">
                          <a:effectLst/>
                        </a:rPr>
                        <a:t>Lr</a:t>
                      </a:r>
                      <a:r>
                        <a:rPr lang="en-US" sz="1600" dirty="0">
                          <a:effectLst/>
                        </a:rPr>
                        <a:t>); Cultivation (C)</a:t>
                      </a:r>
                      <a:endParaRPr lang="en-US" sz="2400" dirty="0">
                        <a:effectLst/>
                        <a:latin typeface="Times New Roman" charset="0"/>
                        <a:ea typeface="Calibri"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6" name="Title 5"/>
          <p:cNvSpPr>
            <a:spLocks noGrp="1"/>
          </p:cNvSpPr>
          <p:nvPr>
            <p:ph type="title"/>
          </p:nvPr>
        </p:nvSpPr>
        <p:spPr>
          <a:xfrm>
            <a:off x="838200" y="365125"/>
            <a:ext cx="10515600" cy="1064283"/>
          </a:xfrm>
        </p:spPr>
        <p:txBody>
          <a:bodyPr/>
          <a:lstStyle/>
          <a:p>
            <a:r>
              <a:rPr lang="en-US" dirty="0"/>
              <a:t>Univariate analysis (REML = T)</a:t>
            </a:r>
          </a:p>
        </p:txBody>
      </p:sp>
      <p:sp>
        <p:nvSpPr>
          <p:cNvPr id="7" name="Title 1"/>
          <p:cNvSpPr txBox="1">
            <a:spLocks/>
          </p:cNvSpPr>
          <p:nvPr/>
        </p:nvSpPr>
        <p:spPr>
          <a:xfrm>
            <a:off x="11108" y="5594358"/>
            <a:ext cx="12184268" cy="1325563"/>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REML: </a:t>
            </a:r>
            <a:r>
              <a:rPr lang="en-US" sz="2200" dirty="0"/>
              <a:t>REML is a method for estimating variance components in models with random effects. The first thing REML does, computationally speaking, is removing all fixed effects and evaluate remaining variance that belongs to random effects. (Not necessary for fixed effect models) </a:t>
            </a:r>
            <a:r>
              <a:rPr lang="en-US" sz="2400" i="1" dirty="0"/>
              <a:t>http://</a:t>
            </a:r>
            <a:r>
              <a:rPr lang="en-US" sz="2400" i="1" dirty="0" err="1"/>
              <a:t>users.stat.umn.edu</a:t>
            </a:r>
            <a:r>
              <a:rPr lang="en-US" sz="2400" i="1" dirty="0"/>
              <a:t>/~</a:t>
            </a:r>
            <a:r>
              <a:rPr lang="en-US" sz="2400" i="1" dirty="0" err="1"/>
              <a:t>gary</a:t>
            </a:r>
            <a:r>
              <a:rPr lang="en-US" sz="2400" i="1" dirty="0"/>
              <a:t>/classes/5303/handouts/</a:t>
            </a:r>
            <a:r>
              <a:rPr lang="en-US" sz="2400" i="1" dirty="0" err="1"/>
              <a:t>REML.pdf</a:t>
            </a:r>
            <a:endParaRPr lang="en-US" sz="2400" i="1" dirty="0"/>
          </a:p>
        </p:txBody>
      </p:sp>
    </p:spTree>
    <p:extLst>
      <p:ext uri="{BB962C8B-B14F-4D97-AF65-F5344CB8AC3E}">
        <p14:creationId xmlns:p14="http://schemas.microsoft.com/office/powerpoint/2010/main" val="18776686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188152559"/>
              </p:ext>
            </p:extLst>
          </p:nvPr>
        </p:nvGraphicFramePr>
        <p:xfrm>
          <a:off x="0" y="1429408"/>
          <a:ext cx="12195376" cy="4262733"/>
        </p:xfrm>
        <a:graphic>
          <a:graphicData uri="http://schemas.openxmlformats.org/drawingml/2006/table">
            <a:tbl>
              <a:tblPr firstRow="1" firstCol="1" bandRow="1">
                <a:tableStyleId>{793D81CF-94F2-401A-BA57-92F5A7B2D0C5}</a:tableStyleId>
              </a:tblPr>
              <a:tblGrid>
                <a:gridCol w="1114092">
                  <a:extLst>
                    <a:ext uri="{9D8B030D-6E8A-4147-A177-3AD203B41FA5}">
                      <a16:colId xmlns:a16="http://schemas.microsoft.com/office/drawing/2014/main" val="20000"/>
                    </a:ext>
                  </a:extLst>
                </a:gridCol>
                <a:gridCol w="748348">
                  <a:extLst>
                    <a:ext uri="{9D8B030D-6E8A-4147-A177-3AD203B41FA5}">
                      <a16:colId xmlns:a16="http://schemas.microsoft.com/office/drawing/2014/main" val="20001"/>
                    </a:ext>
                  </a:extLst>
                </a:gridCol>
                <a:gridCol w="541972">
                  <a:extLst>
                    <a:ext uri="{9D8B030D-6E8A-4147-A177-3AD203B41FA5}">
                      <a16:colId xmlns:a16="http://schemas.microsoft.com/office/drawing/2014/main" val="20002"/>
                    </a:ext>
                  </a:extLst>
                </a:gridCol>
                <a:gridCol w="707212">
                  <a:extLst>
                    <a:ext uri="{9D8B030D-6E8A-4147-A177-3AD203B41FA5}">
                      <a16:colId xmlns:a16="http://schemas.microsoft.com/office/drawing/2014/main" val="20003"/>
                    </a:ext>
                  </a:extLst>
                </a:gridCol>
                <a:gridCol w="785792">
                  <a:extLst>
                    <a:ext uri="{9D8B030D-6E8A-4147-A177-3AD203B41FA5}">
                      <a16:colId xmlns:a16="http://schemas.microsoft.com/office/drawing/2014/main" val="20004"/>
                    </a:ext>
                  </a:extLst>
                </a:gridCol>
                <a:gridCol w="785792">
                  <a:extLst>
                    <a:ext uri="{9D8B030D-6E8A-4147-A177-3AD203B41FA5}">
                      <a16:colId xmlns:a16="http://schemas.microsoft.com/office/drawing/2014/main" val="20005"/>
                    </a:ext>
                  </a:extLst>
                </a:gridCol>
                <a:gridCol w="785792">
                  <a:extLst>
                    <a:ext uri="{9D8B030D-6E8A-4147-A177-3AD203B41FA5}">
                      <a16:colId xmlns:a16="http://schemas.microsoft.com/office/drawing/2014/main" val="20006"/>
                    </a:ext>
                  </a:extLst>
                </a:gridCol>
                <a:gridCol w="785792">
                  <a:extLst>
                    <a:ext uri="{9D8B030D-6E8A-4147-A177-3AD203B41FA5}">
                      <a16:colId xmlns:a16="http://schemas.microsoft.com/office/drawing/2014/main" val="20007"/>
                    </a:ext>
                  </a:extLst>
                </a:gridCol>
                <a:gridCol w="707212">
                  <a:extLst>
                    <a:ext uri="{9D8B030D-6E8A-4147-A177-3AD203B41FA5}">
                      <a16:colId xmlns:a16="http://schemas.microsoft.com/office/drawing/2014/main" val="20008"/>
                    </a:ext>
                  </a:extLst>
                </a:gridCol>
                <a:gridCol w="707212">
                  <a:extLst>
                    <a:ext uri="{9D8B030D-6E8A-4147-A177-3AD203B41FA5}">
                      <a16:colId xmlns:a16="http://schemas.microsoft.com/office/drawing/2014/main" val="20009"/>
                    </a:ext>
                  </a:extLst>
                </a:gridCol>
                <a:gridCol w="707212">
                  <a:extLst>
                    <a:ext uri="{9D8B030D-6E8A-4147-A177-3AD203B41FA5}">
                      <a16:colId xmlns:a16="http://schemas.microsoft.com/office/drawing/2014/main" val="20010"/>
                    </a:ext>
                  </a:extLst>
                </a:gridCol>
                <a:gridCol w="785792">
                  <a:extLst>
                    <a:ext uri="{9D8B030D-6E8A-4147-A177-3AD203B41FA5}">
                      <a16:colId xmlns:a16="http://schemas.microsoft.com/office/drawing/2014/main" val="20011"/>
                    </a:ext>
                  </a:extLst>
                </a:gridCol>
                <a:gridCol w="785792">
                  <a:extLst>
                    <a:ext uri="{9D8B030D-6E8A-4147-A177-3AD203B41FA5}">
                      <a16:colId xmlns:a16="http://schemas.microsoft.com/office/drawing/2014/main" val="20012"/>
                    </a:ext>
                  </a:extLst>
                </a:gridCol>
                <a:gridCol w="770076">
                  <a:extLst>
                    <a:ext uri="{9D8B030D-6E8A-4147-A177-3AD203B41FA5}">
                      <a16:colId xmlns:a16="http://schemas.microsoft.com/office/drawing/2014/main" val="20013"/>
                    </a:ext>
                  </a:extLst>
                </a:gridCol>
                <a:gridCol w="770076">
                  <a:extLst>
                    <a:ext uri="{9D8B030D-6E8A-4147-A177-3AD203B41FA5}">
                      <a16:colId xmlns:a16="http://schemas.microsoft.com/office/drawing/2014/main" val="20014"/>
                    </a:ext>
                  </a:extLst>
                </a:gridCol>
                <a:gridCol w="707212">
                  <a:extLst>
                    <a:ext uri="{9D8B030D-6E8A-4147-A177-3AD203B41FA5}">
                      <a16:colId xmlns:a16="http://schemas.microsoft.com/office/drawing/2014/main" val="20015"/>
                    </a:ext>
                  </a:extLst>
                </a:gridCol>
              </a:tblGrid>
              <a:tr h="271235">
                <a:tc rowSpan="2">
                  <a:txBody>
                    <a:bodyPr/>
                    <a:lstStyle/>
                    <a:p>
                      <a:pPr marL="0" marR="0" algn="ctr">
                        <a:spcBef>
                          <a:spcPts val="0"/>
                        </a:spcBef>
                        <a:spcAft>
                          <a:spcPts val="0"/>
                        </a:spcAft>
                      </a:pPr>
                      <a:r>
                        <a:rPr lang="en-US" sz="1600" dirty="0">
                          <a:effectLst/>
                        </a:rPr>
                        <a:t>Trait</a:t>
                      </a:r>
                      <a:endParaRPr lang="en-US" sz="2400" dirty="0">
                        <a:effectLst/>
                        <a:latin typeface="Times New Roman" charset="0"/>
                        <a:ea typeface="Calibri" charset="0"/>
                      </a:endParaRPr>
                    </a:p>
                  </a:txBody>
                  <a:tcPr marL="68580" marR="68580" marT="0" marB="0"/>
                </a:tc>
                <a:tc gridSpan="7">
                  <a:txBody>
                    <a:bodyPr/>
                    <a:lstStyle/>
                    <a:p>
                      <a:pPr marL="0" marR="0" algn="l">
                        <a:spcBef>
                          <a:spcPts val="0"/>
                        </a:spcBef>
                        <a:spcAft>
                          <a:spcPts val="0"/>
                        </a:spcAft>
                      </a:pPr>
                      <a:r>
                        <a:rPr lang="en-US" sz="1600" dirty="0">
                          <a:effectLst/>
                        </a:rPr>
                        <a:t>Analysis of Variance by </a:t>
                      </a:r>
                      <a:r>
                        <a:rPr lang="en-US" sz="1600" dirty="0" err="1">
                          <a:effectLst/>
                        </a:rPr>
                        <a:t>Ecozone</a:t>
                      </a:r>
                      <a:endParaRPr lang="en-US" sz="2400" dirty="0">
                        <a:effectLst/>
                        <a:latin typeface="Times New Roman" charset="0"/>
                        <a:ea typeface="Calibri" charset="0"/>
                      </a:endParaRPr>
                    </a:p>
                  </a:txBody>
                  <a:tcPr marL="68580" marR="68580" marT="0" marB="0">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algn="l">
                        <a:spcBef>
                          <a:spcPts val="0"/>
                        </a:spcBef>
                        <a:spcAft>
                          <a:spcPts val="0"/>
                        </a:spcAft>
                      </a:pPr>
                      <a:r>
                        <a:rPr lang="en-US" sz="1600" dirty="0">
                          <a:effectLst/>
                        </a:rPr>
                        <a:t>Analysis of Variance by Cultivation</a:t>
                      </a:r>
                      <a:endParaRPr lang="en-US" sz="2400" dirty="0">
                        <a:effectLst/>
                        <a:latin typeface="Times New Roman" charset="0"/>
                        <a:ea typeface="Calibri" charset="0"/>
                      </a:endParaRPr>
                    </a:p>
                  </a:txBody>
                  <a:tcPr marL="68580" marR="68580" marT="0" marB="0">
                    <a:solidFill>
                      <a:schemeClr val="accent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algn="ctr">
                        <a:spcBef>
                          <a:spcPts val="0"/>
                        </a:spcBef>
                        <a:spcAft>
                          <a:spcPts val="0"/>
                        </a:spcAft>
                      </a:pPr>
                      <a:r>
                        <a:rPr lang="en-US" sz="1600" dirty="0">
                          <a:effectLst/>
                        </a:rPr>
                        <a:t>h</a:t>
                      </a:r>
                      <a:r>
                        <a:rPr lang="en-US" sz="1600" baseline="30000" dirty="0">
                          <a:effectLst/>
                        </a:rPr>
                        <a:t>2</a:t>
                      </a:r>
                      <a:endParaRPr lang="en-US" sz="2400" dirty="0">
                        <a:effectLst/>
                        <a:latin typeface="Times New Roman" charset="0"/>
                        <a:ea typeface="Calibri" charset="0"/>
                      </a:endParaRPr>
                    </a:p>
                  </a:txBody>
                  <a:tcPr marL="68580" marR="68580" marT="0" marB="0" anchor="ctr"/>
                </a:tc>
                <a:extLst>
                  <a:ext uri="{0D108BD9-81ED-4DB2-BD59-A6C34878D82A}">
                    <a16:rowId xmlns:a16="http://schemas.microsoft.com/office/drawing/2014/main" val="10000"/>
                  </a:ext>
                </a:extLst>
              </a:tr>
              <a:tr h="542470">
                <a:tc vMerge="1">
                  <a:txBody>
                    <a:bodyPr/>
                    <a:lstStyle/>
                    <a:p>
                      <a:endParaRPr lang="en-US"/>
                    </a:p>
                  </a:txBody>
                  <a:tcPr/>
                </a:tc>
                <a:tc>
                  <a:txBody>
                    <a:bodyPr/>
                    <a:lstStyle/>
                    <a:p>
                      <a:pPr marL="0" marR="0" algn="ctr">
                        <a:spcBef>
                          <a:spcPts val="0"/>
                        </a:spcBef>
                        <a:spcAft>
                          <a:spcPts val="0"/>
                        </a:spcAft>
                      </a:pPr>
                      <a:r>
                        <a:rPr lang="en-US" sz="1600" dirty="0">
                          <a:effectLst/>
                        </a:rPr>
                        <a:t>[PEG]</a:t>
                      </a:r>
                      <a:endParaRPr lang="en-US" sz="2400" dirty="0">
                        <a:effectLst/>
                        <a:latin typeface="Times New Roman" charset="0"/>
                        <a:ea typeface="Calibri" charset="0"/>
                      </a:endParaRPr>
                    </a:p>
                  </a:txBody>
                  <a:tcPr marL="68580" marR="68580" marT="0" marB="0">
                    <a:solidFill>
                      <a:schemeClr val="accent2">
                        <a:lumMod val="60000"/>
                        <a:lumOff val="40000"/>
                      </a:schemeClr>
                    </a:solidFill>
                  </a:tcPr>
                </a:tc>
                <a:tc>
                  <a:txBody>
                    <a:bodyPr/>
                    <a:lstStyle/>
                    <a:p>
                      <a:pPr marL="0" marR="0" algn="ctr">
                        <a:spcBef>
                          <a:spcPts val="0"/>
                        </a:spcBef>
                        <a:spcAft>
                          <a:spcPts val="0"/>
                        </a:spcAft>
                      </a:pPr>
                      <a:r>
                        <a:rPr lang="en-US" sz="1600" dirty="0" err="1">
                          <a:effectLst/>
                        </a:rPr>
                        <a:t>Ez</a:t>
                      </a:r>
                      <a:endParaRPr lang="en-US" sz="2400" dirty="0">
                        <a:effectLst/>
                        <a:latin typeface="Times New Roman" charset="0"/>
                        <a:ea typeface="Calibri" charset="0"/>
                      </a:endParaRPr>
                    </a:p>
                  </a:txBody>
                  <a:tcPr marL="68580" marR="68580" marT="0" marB="0">
                    <a:solidFill>
                      <a:schemeClr val="accent2">
                        <a:lumMod val="60000"/>
                        <a:lumOff val="40000"/>
                      </a:schemeClr>
                    </a:solidFill>
                  </a:tcPr>
                </a:tc>
                <a:tc>
                  <a:txBody>
                    <a:bodyPr/>
                    <a:lstStyle/>
                    <a:p>
                      <a:pPr marL="0" marR="0" algn="ctr">
                        <a:spcBef>
                          <a:spcPts val="0"/>
                        </a:spcBef>
                        <a:spcAft>
                          <a:spcPts val="0"/>
                        </a:spcAft>
                      </a:pPr>
                      <a:r>
                        <a:rPr lang="en-US" sz="1600" dirty="0">
                          <a:effectLst/>
                        </a:rPr>
                        <a:t>[PEG] </a:t>
                      </a:r>
                      <a:r>
                        <a:rPr lang="en-US" sz="1600" dirty="0">
                          <a:effectLst/>
                          <a:sym typeface="Symbol" charset="2"/>
                        </a:rPr>
                        <a:t></a:t>
                      </a:r>
                      <a:r>
                        <a:rPr lang="en-US" sz="1600" dirty="0">
                          <a:effectLst/>
                        </a:rPr>
                        <a:t> </a:t>
                      </a:r>
                      <a:r>
                        <a:rPr lang="en-US" sz="1600" dirty="0" err="1">
                          <a:effectLst/>
                        </a:rPr>
                        <a:t>Ez</a:t>
                      </a:r>
                      <a:endParaRPr lang="en-US" sz="2400" dirty="0">
                        <a:effectLst/>
                        <a:latin typeface="Times New Roman" charset="0"/>
                        <a:ea typeface="Calibri" charset="0"/>
                      </a:endParaRPr>
                    </a:p>
                  </a:txBody>
                  <a:tcPr marL="68580" marR="68580" marT="0" marB="0">
                    <a:solidFill>
                      <a:schemeClr val="accent2">
                        <a:lumMod val="60000"/>
                        <a:lumOff val="40000"/>
                      </a:schemeClr>
                    </a:solidFill>
                  </a:tcPr>
                </a:tc>
                <a:tc>
                  <a:txBody>
                    <a:bodyPr/>
                    <a:lstStyle/>
                    <a:p>
                      <a:pPr marL="0" marR="0" algn="ctr">
                        <a:spcBef>
                          <a:spcPts val="0"/>
                        </a:spcBef>
                        <a:spcAft>
                          <a:spcPts val="0"/>
                        </a:spcAft>
                      </a:pPr>
                      <a:r>
                        <a:rPr lang="en-US" sz="1600" dirty="0" err="1">
                          <a:effectLst/>
                        </a:rPr>
                        <a:t>Ez</a:t>
                      </a:r>
                      <a:r>
                        <a:rPr lang="en-US" sz="1600" dirty="0">
                          <a:effectLst/>
                        </a:rPr>
                        <a:t> (</a:t>
                      </a:r>
                      <a:r>
                        <a:rPr lang="en-US" sz="1600" dirty="0" err="1">
                          <a:effectLst/>
                        </a:rPr>
                        <a:t>Lr</a:t>
                      </a:r>
                      <a:r>
                        <a:rPr lang="en-US" sz="1600" dirty="0">
                          <a:effectLst/>
                        </a:rPr>
                        <a:t>)</a:t>
                      </a:r>
                      <a:endParaRPr lang="en-US" sz="2400" dirty="0">
                        <a:effectLst/>
                        <a:latin typeface="Times New Roman" charset="0"/>
                        <a:ea typeface="Calibri" charset="0"/>
                      </a:endParaRPr>
                    </a:p>
                  </a:txBody>
                  <a:tcPr marL="68580" marR="68580" marT="0" marB="0">
                    <a:solidFill>
                      <a:schemeClr val="accent2">
                        <a:lumMod val="60000"/>
                        <a:lumOff val="40000"/>
                      </a:schemeClr>
                    </a:solidFill>
                  </a:tcPr>
                </a:tc>
                <a:tc>
                  <a:txBody>
                    <a:bodyPr/>
                    <a:lstStyle/>
                    <a:p>
                      <a:pPr marL="0" marR="0" algn="ctr">
                        <a:spcBef>
                          <a:spcPts val="0"/>
                        </a:spcBef>
                        <a:spcAft>
                          <a:spcPts val="0"/>
                        </a:spcAft>
                      </a:pPr>
                      <a:r>
                        <a:rPr lang="en-US" sz="1600" dirty="0">
                          <a:effectLst/>
                        </a:rPr>
                        <a:t>[PEG] </a:t>
                      </a:r>
                      <a:r>
                        <a:rPr lang="en-US" sz="1600" dirty="0">
                          <a:effectLst/>
                          <a:sym typeface="Symbol" charset="2"/>
                        </a:rPr>
                        <a:t></a:t>
                      </a:r>
                      <a:r>
                        <a:rPr lang="en-US" sz="1600" dirty="0">
                          <a:effectLst/>
                        </a:rPr>
                        <a:t> </a:t>
                      </a:r>
                      <a:r>
                        <a:rPr lang="en-US" sz="1600" dirty="0" err="1">
                          <a:effectLst/>
                        </a:rPr>
                        <a:t>Ez</a:t>
                      </a:r>
                      <a:r>
                        <a:rPr lang="en-US" sz="1600" dirty="0">
                          <a:effectLst/>
                        </a:rPr>
                        <a:t> (</a:t>
                      </a:r>
                      <a:r>
                        <a:rPr lang="en-US" sz="1600" dirty="0" err="1">
                          <a:effectLst/>
                        </a:rPr>
                        <a:t>Lr</a:t>
                      </a:r>
                      <a:r>
                        <a:rPr lang="en-US" sz="1600" dirty="0">
                          <a:effectLst/>
                        </a:rPr>
                        <a:t>)</a:t>
                      </a:r>
                      <a:endParaRPr lang="en-US" sz="2400" dirty="0">
                        <a:effectLst/>
                        <a:latin typeface="Times New Roman" charset="0"/>
                        <a:ea typeface="Calibri" charset="0"/>
                      </a:endParaRPr>
                    </a:p>
                  </a:txBody>
                  <a:tcPr marL="68580" marR="68580" marT="0" marB="0">
                    <a:solidFill>
                      <a:schemeClr val="accent2">
                        <a:lumMod val="60000"/>
                        <a:lumOff val="40000"/>
                      </a:schemeClr>
                    </a:solidFill>
                  </a:tcPr>
                </a:tc>
                <a:tc>
                  <a:txBody>
                    <a:bodyPr/>
                    <a:lstStyle/>
                    <a:p>
                      <a:pPr marL="0" marR="0" algn="ctr">
                        <a:spcBef>
                          <a:spcPts val="0"/>
                        </a:spcBef>
                        <a:spcAft>
                          <a:spcPts val="0"/>
                        </a:spcAft>
                      </a:pPr>
                      <a:r>
                        <a:rPr lang="en-US" sz="1600" dirty="0">
                          <a:effectLst/>
                        </a:rPr>
                        <a:t>Rep</a:t>
                      </a:r>
                      <a:endParaRPr lang="en-US" sz="2400" dirty="0">
                        <a:effectLst/>
                        <a:latin typeface="Times New Roman" charset="0"/>
                        <a:ea typeface="Calibri" charset="0"/>
                      </a:endParaRPr>
                    </a:p>
                  </a:txBody>
                  <a:tcPr marL="68580" marR="68580" marT="0" marB="0">
                    <a:solidFill>
                      <a:schemeClr val="accent2">
                        <a:lumMod val="60000"/>
                        <a:lumOff val="40000"/>
                      </a:schemeClr>
                    </a:solidFill>
                  </a:tcPr>
                </a:tc>
                <a:tc>
                  <a:txBody>
                    <a:bodyPr/>
                    <a:lstStyle/>
                    <a:p>
                      <a:pPr marL="0" marR="0" algn="ctr">
                        <a:spcBef>
                          <a:spcPts val="0"/>
                        </a:spcBef>
                        <a:spcAft>
                          <a:spcPts val="0"/>
                        </a:spcAft>
                      </a:pPr>
                      <a:r>
                        <a:rPr lang="en-US" sz="1600" dirty="0">
                          <a:effectLst/>
                        </a:rPr>
                        <a:t>Rep (Block)</a:t>
                      </a:r>
                      <a:endParaRPr lang="en-US" sz="2400" dirty="0">
                        <a:effectLst/>
                        <a:latin typeface="Times New Roman" charset="0"/>
                        <a:ea typeface="Calibri" charset="0"/>
                      </a:endParaRPr>
                    </a:p>
                  </a:txBody>
                  <a:tcPr marL="68580" marR="68580" marT="0" marB="0">
                    <a:solidFill>
                      <a:schemeClr val="accent2">
                        <a:lumMod val="60000"/>
                        <a:lumOff val="40000"/>
                      </a:schemeClr>
                    </a:solidFill>
                  </a:tcPr>
                </a:tc>
                <a:tc>
                  <a:txBody>
                    <a:bodyPr/>
                    <a:lstStyle/>
                    <a:p>
                      <a:pPr marL="0" marR="0" algn="ctr">
                        <a:spcBef>
                          <a:spcPts val="0"/>
                        </a:spcBef>
                        <a:spcAft>
                          <a:spcPts val="0"/>
                        </a:spcAft>
                      </a:pPr>
                      <a:r>
                        <a:rPr lang="en-US" sz="1600" dirty="0">
                          <a:effectLst/>
                        </a:rPr>
                        <a:t>[PEG]</a:t>
                      </a:r>
                      <a:endParaRPr lang="en-US" sz="2400" dirty="0">
                        <a:effectLst/>
                        <a:latin typeface="Times New Roman" charset="0"/>
                        <a:ea typeface="Calibri" charset="0"/>
                      </a:endParaRPr>
                    </a:p>
                  </a:txBody>
                  <a:tcPr marL="68580" marR="68580" marT="0" marB="0">
                    <a:solidFill>
                      <a:schemeClr val="accent5">
                        <a:lumMod val="60000"/>
                        <a:lumOff val="40000"/>
                      </a:schemeClr>
                    </a:solidFill>
                  </a:tcPr>
                </a:tc>
                <a:tc>
                  <a:txBody>
                    <a:bodyPr/>
                    <a:lstStyle/>
                    <a:p>
                      <a:pPr marL="0" marR="0" algn="ctr">
                        <a:spcBef>
                          <a:spcPts val="0"/>
                        </a:spcBef>
                        <a:spcAft>
                          <a:spcPts val="0"/>
                        </a:spcAft>
                      </a:pPr>
                      <a:r>
                        <a:rPr lang="en-US" sz="1600" dirty="0">
                          <a:effectLst/>
                        </a:rPr>
                        <a:t>C</a:t>
                      </a:r>
                      <a:endParaRPr lang="en-US" sz="2400" dirty="0">
                        <a:effectLst/>
                        <a:latin typeface="Times New Roman" charset="0"/>
                        <a:ea typeface="Calibri" charset="0"/>
                      </a:endParaRPr>
                    </a:p>
                  </a:txBody>
                  <a:tcPr marL="68580" marR="68580" marT="0" marB="0">
                    <a:solidFill>
                      <a:schemeClr val="accent5">
                        <a:lumMod val="60000"/>
                        <a:lumOff val="40000"/>
                      </a:schemeClr>
                    </a:solidFill>
                  </a:tcPr>
                </a:tc>
                <a:tc>
                  <a:txBody>
                    <a:bodyPr/>
                    <a:lstStyle/>
                    <a:p>
                      <a:pPr marL="0" marR="0" algn="ctr">
                        <a:spcBef>
                          <a:spcPts val="0"/>
                        </a:spcBef>
                        <a:spcAft>
                          <a:spcPts val="0"/>
                        </a:spcAft>
                      </a:pPr>
                      <a:r>
                        <a:rPr lang="en-US" sz="1600" dirty="0">
                          <a:effectLst/>
                        </a:rPr>
                        <a:t>[PEG] </a:t>
                      </a:r>
                      <a:r>
                        <a:rPr lang="en-US" sz="1600" dirty="0">
                          <a:effectLst/>
                          <a:sym typeface="Symbol" charset="2"/>
                        </a:rPr>
                        <a:t></a:t>
                      </a:r>
                      <a:r>
                        <a:rPr lang="en-US" sz="1600" dirty="0">
                          <a:effectLst/>
                        </a:rPr>
                        <a:t> C</a:t>
                      </a:r>
                      <a:endParaRPr lang="en-US" sz="2400" dirty="0">
                        <a:effectLst/>
                        <a:latin typeface="Times New Roman" charset="0"/>
                        <a:ea typeface="Calibri" charset="0"/>
                      </a:endParaRPr>
                    </a:p>
                  </a:txBody>
                  <a:tcPr marL="68580" marR="68580" marT="0" marB="0">
                    <a:solidFill>
                      <a:schemeClr val="accent5">
                        <a:lumMod val="60000"/>
                        <a:lumOff val="40000"/>
                      </a:schemeClr>
                    </a:solidFill>
                  </a:tcPr>
                </a:tc>
                <a:tc>
                  <a:txBody>
                    <a:bodyPr/>
                    <a:lstStyle/>
                    <a:p>
                      <a:pPr marL="0" marR="0" algn="ctr">
                        <a:spcBef>
                          <a:spcPts val="0"/>
                        </a:spcBef>
                        <a:spcAft>
                          <a:spcPts val="0"/>
                        </a:spcAft>
                      </a:pPr>
                      <a:r>
                        <a:rPr lang="en-US" sz="1600" dirty="0">
                          <a:effectLst/>
                        </a:rPr>
                        <a:t>C (</a:t>
                      </a:r>
                      <a:r>
                        <a:rPr lang="en-US" sz="1600" dirty="0" err="1">
                          <a:effectLst/>
                        </a:rPr>
                        <a:t>Lr</a:t>
                      </a:r>
                      <a:r>
                        <a:rPr lang="en-US" sz="1600" dirty="0">
                          <a:effectLst/>
                        </a:rPr>
                        <a:t>)</a:t>
                      </a:r>
                      <a:endParaRPr lang="en-US" sz="2400" dirty="0">
                        <a:effectLst/>
                        <a:latin typeface="Times New Roman" charset="0"/>
                        <a:ea typeface="Calibri" charset="0"/>
                      </a:endParaRPr>
                    </a:p>
                  </a:txBody>
                  <a:tcPr marL="68580" marR="68580" marT="0" marB="0">
                    <a:solidFill>
                      <a:schemeClr val="accent5">
                        <a:lumMod val="60000"/>
                        <a:lumOff val="40000"/>
                      </a:schemeClr>
                    </a:solidFill>
                  </a:tcPr>
                </a:tc>
                <a:tc>
                  <a:txBody>
                    <a:bodyPr/>
                    <a:lstStyle/>
                    <a:p>
                      <a:pPr marL="0" marR="0" algn="ctr">
                        <a:spcBef>
                          <a:spcPts val="0"/>
                        </a:spcBef>
                        <a:spcAft>
                          <a:spcPts val="0"/>
                        </a:spcAft>
                      </a:pPr>
                      <a:r>
                        <a:rPr lang="en-US" sz="1600" dirty="0">
                          <a:effectLst/>
                        </a:rPr>
                        <a:t>[PEG] </a:t>
                      </a:r>
                      <a:r>
                        <a:rPr lang="en-US" sz="1600" dirty="0">
                          <a:effectLst/>
                          <a:sym typeface="Symbol" charset="2"/>
                        </a:rPr>
                        <a:t></a:t>
                      </a:r>
                      <a:r>
                        <a:rPr lang="en-US" sz="1600" dirty="0">
                          <a:effectLst/>
                        </a:rPr>
                        <a:t> C (</a:t>
                      </a:r>
                      <a:r>
                        <a:rPr lang="en-US" sz="1600" dirty="0" err="1">
                          <a:effectLst/>
                        </a:rPr>
                        <a:t>Lr</a:t>
                      </a:r>
                      <a:r>
                        <a:rPr lang="en-US" sz="1600" dirty="0">
                          <a:effectLst/>
                        </a:rPr>
                        <a:t>)</a:t>
                      </a:r>
                      <a:endParaRPr lang="en-US" sz="2400" dirty="0">
                        <a:effectLst/>
                        <a:latin typeface="Times New Roman" charset="0"/>
                        <a:ea typeface="Calibri" charset="0"/>
                      </a:endParaRPr>
                    </a:p>
                  </a:txBody>
                  <a:tcPr marL="68580" marR="68580" marT="0" marB="0">
                    <a:solidFill>
                      <a:schemeClr val="accent5">
                        <a:lumMod val="60000"/>
                        <a:lumOff val="40000"/>
                      </a:schemeClr>
                    </a:solidFill>
                  </a:tcPr>
                </a:tc>
                <a:tc>
                  <a:txBody>
                    <a:bodyPr/>
                    <a:lstStyle/>
                    <a:p>
                      <a:pPr marL="0" marR="0" algn="ctr">
                        <a:spcBef>
                          <a:spcPts val="0"/>
                        </a:spcBef>
                        <a:spcAft>
                          <a:spcPts val="0"/>
                        </a:spcAft>
                      </a:pPr>
                      <a:r>
                        <a:rPr lang="en-US" sz="1600" dirty="0">
                          <a:effectLst/>
                        </a:rPr>
                        <a:t>Rep</a:t>
                      </a:r>
                      <a:endParaRPr lang="en-US" sz="2400" dirty="0">
                        <a:effectLst/>
                        <a:latin typeface="Times New Roman" charset="0"/>
                        <a:ea typeface="Calibri" charset="0"/>
                      </a:endParaRPr>
                    </a:p>
                  </a:txBody>
                  <a:tcPr marL="68580" marR="68580" marT="0" marB="0">
                    <a:solidFill>
                      <a:schemeClr val="accent5">
                        <a:lumMod val="60000"/>
                        <a:lumOff val="40000"/>
                      </a:schemeClr>
                    </a:solidFill>
                  </a:tcPr>
                </a:tc>
                <a:tc>
                  <a:txBody>
                    <a:bodyPr/>
                    <a:lstStyle/>
                    <a:p>
                      <a:pPr marL="0" marR="0" algn="ctr">
                        <a:spcBef>
                          <a:spcPts val="0"/>
                        </a:spcBef>
                        <a:spcAft>
                          <a:spcPts val="0"/>
                        </a:spcAft>
                      </a:pPr>
                      <a:r>
                        <a:rPr lang="en-US" sz="1600" dirty="0">
                          <a:effectLst/>
                        </a:rPr>
                        <a:t>Rep (Block)</a:t>
                      </a:r>
                      <a:endParaRPr lang="en-US" sz="2400" dirty="0">
                        <a:effectLst/>
                        <a:latin typeface="Times New Roman" charset="0"/>
                        <a:ea typeface="Calibri" charset="0"/>
                      </a:endParaRPr>
                    </a:p>
                  </a:txBody>
                  <a:tcPr marL="68580" marR="68580" marT="0" marB="0">
                    <a:solidFill>
                      <a:schemeClr val="accent5">
                        <a:lumMod val="60000"/>
                        <a:lumOff val="40000"/>
                      </a:schemeClr>
                    </a:solidFill>
                  </a:tcPr>
                </a:tc>
                <a:tc vMerge="1">
                  <a:txBody>
                    <a:bodyPr/>
                    <a:lstStyle/>
                    <a:p>
                      <a:endParaRPr lang="en-US"/>
                    </a:p>
                  </a:txBody>
                  <a:tcPr/>
                </a:tc>
                <a:extLst>
                  <a:ext uri="{0D108BD9-81ED-4DB2-BD59-A6C34878D82A}">
                    <a16:rowId xmlns:a16="http://schemas.microsoft.com/office/drawing/2014/main" val="10001"/>
                  </a:ext>
                </a:extLst>
              </a:tr>
              <a:tr h="598976">
                <a:tc>
                  <a:txBody>
                    <a:bodyPr/>
                    <a:lstStyle/>
                    <a:p>
                      <a:pPr marL="0" marR="0" algn="l">
                        <a:spcBef>
                          <a:spcPts val="0"/>
                        </a:spcBef>
                        <a:spcAft>
                          <a:spcPts val="0"/>
                        </a:spcAft>
                      </a:pPr>
                      <a:r>
                        <a:rPr lang="en-US" sz="1600" dirty="0">
                          <a:effectLst/>
                        </a:rPr>
                        <a:t>Delay</a:t>
                      </a:r>
                      <a:endParaRPr lang="en-US" sz="2400" dirty="0">
                        <a:effectLst/>
                        <a:latin typeface="Times New Roman" charset="0"/>
                        <a:ea typeface="Calibri" charset="0"/>
                      </a:endParaRPr>
                    </a:p>
                  </a:txBody>
                  <a:tcPr marL="68580" marR="68580" marT="0" marB="0"/>
                </a:tc>
                <a:tc>
                  <a:txBody>
                    <a:bodyPr/>
                    <a:lstStyle/>
                    <a:p>
                      <a:pPr marL="0" marR="0" algn="ctr">
                        <a:lnSpc>
                          <a:spcPct val="100000"/>
                        </a:lnSpc>
                        <a:spcBef>
                          <a:spcPts val="0"/>
                        </a:spcBef>
                        <a:spcAft>
                          <a:spcPts val="0"/>
                        </a:spcAft>
                      </a:pPr>
                      <a:r>
                        <a:rPr lang="en-US" sz="1600" dirty="0">
                          <a:effectLst/>
                        </a:rPr>
                        <a:t>&lt;0.001</a:t>
                      </a:r>
                    </a:p>
                    <a:p>
                      <a:pPr marL="0" marR="0" algn="ctr">
                        <a:lnSpc>
                          <a:spcPct val="100000"/>
                        </a:lnSpc>
                        <a:spcBef>
                          <a:spcPts val="0"/>
                        </a:spcBef>
                        <a:spcAft>
                          <a:spcPts val="0"/>
                        </a:spcAft>
                      </a:pPr>
                      <a:r>
                        <a:rPr lang="en-US" sz="1600" dirty="0">
                          <a:effectLst/>
                        </a:rPr>
                        <a:t>***</a:t>
                      </a:r>
                      <a:endParaRPr lang="en-US" sz="1600" baseline="0" dirty="0">
                        <a:effectLst/>
                      </a:endParaRPr>
                    </a:p>
                  </a:txBody>
                  <a:tcPr marL="68580" marR="68580" marT="0" marB="0"/>
                </a:tc>
                <a:tc>
                  <a:txBody>
                    <a:bodyPr/>
                    <a:lstStyle/>
                    <a:p>
                      <a:pPr marL="0" marR="0" algn="ctr">
                        <a:spcBef>
                          <a:spcPts val="0"/>
                        </a:spcBef>
                        <a:spcAft>
                          <a:spcPts val="0"/>
                        </a:spcAft>
                      </a:pPr>
                      <a:r>
                        <a:rPr lang="en-US" sz="1600" dirty="0">
                          <a:effectLst/>
                          <a:latin typeface="Calibri" charset="0"/>
                          <a:ea typeface="Calibri" charset="0"/>
                          <a:cs typeface="Calibri" charset="0"/>
                        </a:rPr>
                        <a:t>NS</a:t>
                      </a:r>
                    </a:p>
                  </a:txBody>
                  <a:tcPr marL="68580" marR="68580" marT="0" marB="0"/>
                </a:tc>
                <a:tc>
                  <a:txBody>
                    <a:bodyPr/>
                    <a:lstStyle/>
                    <a:p>
                      <a:pPr marL="0" marR="0" algn="ctr">
                        <a:spcBef>
                          <a:spcPts val="0"/>
                        </a:spcBef>
                        <a:spcAft>
                          <a:spcPts val="0"/>
                        </a:spcAft>
                      </a:pPr>
                      <a:r>
                        <a:rPr lang="en-US" sz="1600" dirty="0">
                          <a:effectLst/>
                          <a:latin typeface="Calibri" charset="0"/>
                          <a:ea typeface="Calibri" charset="0"/>
                          <a:cs typeface="Calibri" charset="0"/>
                        </a:rPr>
                        <a:t>NS</a:t>
                      </a:r>
                    </a:p>
                  </a:txBody>
                  <a:tcPr marL="68580" marR="68580" marT="0" marB="0"/>
                </a:tc>
                <a:tc>
                  <a:txBody>
                    <a:bodyPr/>
                    <a:lstStyle/>
                    <a:p>
                      <a:pPr marL="0" marR="0" algn="ctr">
                        <a:spcBef>
                          <a:spcPts val="0"/>
                        </a:spcBef>
                        <a:spcAft>
                          <a:spcPts val="0"/>
                        </a:spcAft>
                      </a:pPr>
                      <a:r>
                        <a:rPr lang="en-US" sz="1600" dirty="0">
                          <a:effectLst/>
                          <a:latin typeface="Calibri" charset="0"/>
                          <a:ea typeface="Calibri" charset="0"/>
                          <a:cs typeface="Calibri" charset="0"/>
                        </a:rPr>
                        <a:t>NS</a:t>
                      </a:r>
                    </a:p>
                  </a:txBody>
                  <a:tcPr marL="68580" marR="68580" marT="0" marB="0"/>
                </a:tc>
                <a:tc>
                  <a:txBody>
                    <a:bodyPr/>
                    <a:lstStyle/>
                    <a:p>
                      <a:pPr marL="0" marR="0" algn="ctr">
                        <a:lnSpc>
                          <a:spcPct val="100000"/>
                        </a:lnSpc>
                        <a:spcBef>
                          <a:spcPts val="0"/>
                        </a:spcBef>
                        <a:spcAft>
                          <a:spcPts val="0"/>
                        </a:spcAft>
                      </a:pPr>
                      <a:r>
                        <a:rPr lang="en-US" sz="1600" dirty="0">
                          <a:effectLst/>
                        </a:rPr>
                        <a:t>&lt;0.001</a:t>
                      </a:r>
                    </a:p>
                    <a:p>
                      <a:pPr marL="0" marR="0" algn="ctr">
                        <a:lnSpc>
                          <a:spcPct val="100000"/>
                        </a:lnSpc>
                        <a:spcBef>
                          <a:spcPts val="0"/>
                        </a:spcBef>
                        <a:spcAft>
                          <a:spcPts val="0"/>
                        </a:spcAft>
                      </a:pPr>
                      <a:r>
                        <a:rPr lang="en-US" sz="1600" dirty="0">
                          <a:effectLst/>
                        </a:rPr>
                        <a:t>***</a:t>
                      </a:r>
                      <a:endParaRPr lang="en-US" sz="1600" baseline="0" dirty="0">
                        <a:effectLst/>
                      </a:endParaRPr>
                    </a:p>
                  </a:txBody>
                  <a:tcPr marL="68580" marR="68580" marT="0" marB="0"/>
                </a:tc>
                <a:tc>
                  <a:txBody>
                    <a:bodyPr/>
                    <a:lstStyle/>
                    <a:p>
                      <a:pPr marL="0" marR="0" algn="ctr">
                        <a:spcBef>
                          <a:spcPts val="0"/>
                        </a:spcBef>
                        <a:spcAft>
                          <a:spcPts val="0"/>
                        </a:spcAft>
                      </a:pPr>
                      <a:r>
                        <a:rPr lang="en-US" sz="1600" dirty="0">
                          <a:effectLst/>
                          <a:latin typeface="Calibri" charset="0"/>
                          <a:ea typeface="Calibri" charset="0"/>
                          <a:cs typeface="Calibri" charset="0"/>
                        </a:rPr>
                        <a:t>.09</a:t>
                      </a:r>
                    </a:p>
                    <a:p>
                      <a:pPr marL="0" marR="0" algn="ctr">
                        <a:spcBef>
                          <a:spcPts val="0"/>
                        </a:spcBef>
                        <a:spcAft>
                          <a:spcPts val="0"/>
                        </a:spcAft>
                      </a:pPr>
                      <a:r>
                        <a:rPr lang="en-US" sz="1600" dirty="0">
                          <a:effectLst/>
                          <a:latin typeface="Calibri" charset="0"/>
                          <a:ea typeface="Calibri" charset="0"/>
                          <a:cs typeface="Calibri" charset="0"/>
                        </a:rPr>
                        <a:t>.</a:t>
                      </a:r>
                    </a:p>
                  </a:txBody>
                  <a:tcPr marL="68580" marR="68580" marT="0" marB="0"/>
                </a:tc>
                <a:tc>
                  <a:txBody>
                    <a:bodyPr/>
                    <a:lstStyle/>
                    <a:p>
                      <a:pPr marL="0" marR="0" algn="ctr">
                        <a:spcBef>
                          <a:spcPts val="0"/>
                        </a:spcBef>
                        <a:spcAft>
                          <a:spcPts val="0"/>
                        </a:spcAft>
                      </a:pPr>
                      <a:r>
                        <a:rPr lang="en-US" sz="1600" dirty="0">
                          <a:effectLst/>
                          <a:latin typeface="Calibri" charset="0"/>
                          <a:ea typeface="Calibri" charset="0"/>
                          <a:cs typeface="Calibri" charset="0"/>
                        </a:rPr>
                        <a:t>0.01</a:t>
                      </a:r>
                    </a:p>
                    <a:p>
                      <a:pPr marL="0" marR="0" algn="ctr">
                        <a:spcBef>
                          <a:spcPts val="0"/>
                        </a:spcBef>
                        <a:spcAft>
                          <a:spcPts val="0"/>
                        </a:spcAft>
                      </a:pPr>
                      <a:r>
                        <a:rPr lang="en-US" sz="1600" dirty="0">
                          <a:effectLst/>
                          <a:latin typeface="Calibri" charset="0"/>
                          <a:ea typeface="Calibri" charset="0"/>
                          <a:cs typeface="Calibri" charset="0"/>
                        </a:rPr>
                        <a:t>*</a:t>
                      </a:r>
                    </a:p>
                  </a:txBody>
                  <a:tcPr marL="68580" marR="68580" marT="0" marB="0"/>
                </a:tc>
                <a:tc>
                  <a:txBody>
                    <a:bodyPr/>
                    <a:lstStyle/>
                    <a:p>
                      <a:pPr marL="0" marR="0" algn="ctr">
                        <a:spcBef>
                          <a:spcPts val="0"/>
                        </a:spcBef>
                        <a:spcAft>
                          <a:spcPts val="0"/>
                        </a:spcAft>
                      </a:pPr>
                      <a:r>
                        <a:rPr lang="en-US" sz="1600" dirty="0">
                          <a:effectLst/>
                          <a:latin typeface="Calibri" charset="0"/>
                          <a:ea typeface="Calibri" charset="0"/>
                          <a:cs typeface="Calibri" charset="0"/>
                        </a:rPr>
                        <a:t>.03</a:t>
                      </a:r>
                    </a:p>
                    <a:p>
                      <a:pPr marL="0" marR="0" algn="ctr">
                        <a:spcBef>
                          <a:spcPts val="0"/>
                        </a:spcBef>
                        <a:spcAft>
                          <a:spcPts val="0"/>
                        </a:spcAft>
                      </a:pPr>
                      <a:r>
                        <a:rPr lang="en-US" sz="1600" dirty="0">
                          <a:effectLst/>
                          <a:latin typeface="Calibri" charset="0"/>
                          <a:ea typeface="Calibri" charset="0"/>
                          <a:cs typeface="Calibri" charset="0"/>
                        </a:rPr>
                        <a:t>*</a:t>
                      </a:r>
                    </a:p>
                  </a:txBody>
                  <a:tcPr marL="68580" marR="68580" marT="0" marB="0"/>
                </a:tc>
                <a:tc>
                  <a:txBody>
                    <a:bodyPr/>
                    <a:lstStyle/>
                    <a:p>
                      <a:pPr marL="0" marR="0" algn="ctr">
                        <a:spcBef>
                          <a:spcPts val="0"/>
                        </a:spcBef>
                        <a:spcAft>
                          <a:spcPts val="0"/>
                        </a:spcAft>
                      </a:pPr>
                      <a:r>
                        <a:rPr lang="en-US" sz="1600" dirty="0">
                          <a:effectLst/>
                          <a:latin typeface="Calibri" charset="0"/>
                          <a:ea typeface="Calibri" charset="0"/>
                          <a:cs typeface="Calibri" charset="0"/>
                        </a:rPr>
                        <a:t>NS</a:t>
                      </a: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effectLst/>
                          <a:latin typeface="Calibri" charset="0"/>
                          <a:ea typeface="Calibri" charset="0"/>
                          <a:cs typeface="Calibri" charset="0"/>
                        </a:rPr>
                        <a:t>NS</a:t>
                      </a:r>
                    </a:p>
                  </a:txBody>
                  <a:tcPr marL="68580" marR="68580" marT="0" marB="0"/>
                </a:tc>
                <a:tc>
                  <a:txBody>
                    <a:bodyPr/>
                    <a:lstStyle/>
                    <a:p>
                      <a:pPr marL="0" marR="0" algn="ctr">
                        <a:spcBef>
                          <a:spcPts val="0"/>
                        </a:spcBef>
                        <a:spcAft>
                          <a:spcPts val="0"/>
                        </a:spcAft>
                      </a:pPr>
                      <a:r>
                        <a:rPr lang="en-US" sz="1600" dirty="0">
                          <a:effectLst/>
                          <a:latin typeface="Calibri" charset="0"/>
                          <a:ea typeface="Calibri" charset="0"/>
                          <a:cs typeface="Calibri" charset="0"/>
                        </a:rPr>
                        <a:t>NS</a:t>
                      </a:r>
                    </a:p>
                  </a:txBody>
                  <a:tcPr marL="68580" marR="68580" marT="0" marB="0"/>
                </a:tc>
                <a:tc>
                  <a:txBody>
                    <a:bodyPr/>
                    <a:lstStyle/>
                    <a:p>
                      <a:pPr marL="0" marR="0" algn="ctr">
                        <a:lnSpc>
                          <a:spcPct val="100000"/>
                        </a:lnSpc>
                        <a:spcBef>
                          <a:spcPts val="0"/>
                        </a:spcBef>
                        <a:spcAft>
                          <a:spcPts val="0"/>
                        </a:spcAft>
                      </a:pPr>
                      <a:r>
                        <a:rPr lang="en-US" sz="1600" dirty="0">
                          <a:effectLst/>
                          <a:latin typeface="Calibri" charset="0"/>
                          <a:ea typeface="Calibri" charset="0"/>
                          <a:cs typeface="Calibri" charset="0"/>
                        </a:rPr>
                        <a:t>&lt;0.001</a:t>
                      </a:r>
                      <a:endParaRPr lang="en-US" sz="1600" baseline="0" dirty="0">
                        <a:effectLst/>
                        <a:latin typeface="Calibri" charset="0"/>
                        <a:ea typeface="Calibri" charset="0"/>
                        <a:cs typeface="Calibri" charset="0"/>
                      </a:endParaRPr>
                    </a:p>
                    <a:p>
                      <a:pPr marL="0" marR="0" algn="ctr">
                        <a:lnSpc>
                          <a:spcPct val="100000"/>
                        </a:lnSpc>
                        <a:spcBef>
                          <a:spcPts val="0"/>
                        </a:spcBef>
                        <a:spcAft>
                          <a:spcPts val="0"/>
                        </a:spcAft>
                      </a:pPr>
                      <a:r>
                        <a:rPr lang="en-US" sz="1600" dirty="0">
                          <a:effectLst/>
                          <a:latin typeface="Calibri" charset="0"/>
                          <a:ea typeface="Calibri" charset="0"/>
                          <a:cs typeface="Calibri" charset="0"/>
                        </a:rPr>
                        <a:t>***</a:t>
                      </a:r>
                    </a:p>
                    <a:p>
                      <a:pPr marL="0" marR="0" algn="ctr">
                        <a:lnSpc>
                          <a:spcPct val="100000"/>
                        </a:lnSpc>
                        <a:spcBef>
                          <a:spcPts val="0"/>
                        </a:spcBef>
                        <a:spcAft>
                          <a:spcPts val="0"/>
                        </a:spcAft>
                      </a:pPr>
                      <a:endParaRPr lang="en-US" sz="1600" dirty="0">
                        <a:effectLst/>
                        <a:latin typeface="Calibri" charset="0"/>
                        <a:ea typeface="Calibri" charset="0"/>
                        <a:cs typeface="Calibri" charset="0"/>
                      </a:endParaRPr>
                    </a:p>
                  </a:txBody>
                  <a:tcPr marL="68580" marR="68580" marT="0" marB="0"/>
                </a:tc>
                <a:tc>
                  <a:txBody>
                    <a:bodyPr/>
                    <a:lstStyle/>
                    <a:p>
                      <a:pPr marL="0" marR="0" algn="ctr">
                        <a:spcBef>
                          <a:spcPts val="0"/>
                        </a:spcBef>
                        <a:spcAft>
                          <a:spcPts val="0"/>
                        </a:spcAft>
                      </a:pPr>
                      <a:r>
                        <a:rPr lang="en-US" sz="1600" dirty="0">
                          <a:effectLst/>
                          <a:latin typeface="Calibri" charset="0"/>
                          <a:ea typeface="Calibri" charset="0"/>
                          <a:cs typeface="Calibri" charset="0"/>
                        </a:rPr>
                        <a:t>NS</a:t>
                      </a:r>
                    </a:p>
                  </a:txBody>
                  <a:tcPr marL="68580" marR="68580" marT="0" marB="0"/>
                </a:tc>
                <a:tc>
                  <a:txBody>
                    <a:bodyPr/>
                    <a:lstStyle/>
                    <a:p>
                      <a:pPr marL="0" marR="0" algn="ctr">
                        <a:lnSpc>
                          <a:spcPct val="100000"/>
                        </a:lnSpc>
                        <a:spcBef>
                          <a:spcPts val="0"/>
                        </a:spcBef>
                        <a:spcAft>
                          <a:spcPts val="0"/>
                        </a:spcAft>
                      </a:pPr>
                      <a:r>
                        <a:rPr lang="en-US" sz="1600" dirty="0">
                          <a:effectLst/>
                          <a:latin typeface="Calibri" charset="0"/>
                          <a:ea typeface="Calibri" charset="0"/>
                          <a:cs typeface="Calibri" charset="0"/>
                        </a:rPr>
                        <a:t>.007</a:t>
                      </a:r>
                    </a:p>
                    <a:p>
                      <a:pPr marL="0" marR="0" algn="ctr">
                        <a:lnSpc>
                          <a:spcPct val="100000"/>
                        </a:lnSpc>
                        <a:spcBef>
                          <a:spcPts val="0"/>
                        </a:spcBef>
                        <a:spcAft>
                          <a:spcPts val="0"/>
                        </a:spcAft>
                      </a:pPr>
                      <a:r>
                        <a:rPr lang="en-US" sz="1600" dirty="0">
                          <a:effectLst/>
                          <a:latin typeface="Calibri" charset="0"/>
                          <a:ea typeface="Calibri" charset="0"/>
                          <a:cs typeface="Calibri" charset="0"/>
                        </a:rPr>
                        <a:t>**</a:t>
                      </a:r>
                    </a:p>
                  </a:txBody>
                  <a:tcPr marL="68580" marR="68580" marT="0" marB="0"/>
                </a:tc>
                <a:tc>
                  <a:txBody>
                    <a:bodyPr/>
                    <a:lstStyle/>
                    <a:p>
                      <a:pPr marL="0" marR="0" algn="ctr">
                        <a:spcBef>
                          <a:spcPts val="0"/>
                        </a:spcBef>
                        <a:spcAft>
                          <a:spcPts val="0"/>
                        </a:spcAft>
                      </a:pPr>
                      <a:r>
                        <a:rPr lang="is-IS" sz="1600" dirty="0">
                          <a:effectLst/>
                          <a:latin typeface="Calibri" charset="0"/>
                          <a:ea typeface="Calibri" charset="0"/>
                          <a:cs typeface="Calibri" charset="0"/>
                        </a:rPr>
                        <a:t>.7308</a:t>
                      </a:r>
                      <a:endParaRPr lang="en-US" sz="1600" dirty="0">
                        <a:effectLst/>
                        <a:latin typeface="Calibri" charset="0"/>
                        <a:ea typeface="Calibri" charset="0"/>
                        <a:cs typeface="Calibri" charset="0"/>
                      </a:endParaRPr>
                    </a:p>
                  </a:txBody>
                  <a:tcPr marL="68580" marR="68580" marT="0" marB="0"/>
                </a:tc>
                <a:extLst>
                  <a:ext uri="{0D108BD9-81ED-4DB2-BD59-A6C34878D82A}">
                    <a16:rowId xmlns:a16="http://schemas.microsoft.com/office/drawing/2014/main" val="10002"/>
                  </a:ext>
                </a:extLst>
              </a:tr>
              <a:tr h="626325">
                <a:tc>
                  <a:txBody>
                    <a:bodyPr/>
                    <a:lstStyle/>
                    <a:p>
                      <a:pPr marL="0" marR="0" algn="l">
                        <a:spcBef>
                          <a:spcPts val="0"/>
                        </a:spcBef>
                        <a:spcAft>
                          <a:spcPts val="0"/>
                        </a:spcAft>
                      </a:pPr>
                      <a:r>
                        <a:rPr lang="en-US" sz="1600" dirty="0">
                          <a:effectLst/>
                        </a:rPr>
                        <a:t>Rate</a:t>
                      </a:r>
                      <a:endParaRPr lang="en-US" sz="2400" dirty="0">
                        <a:effectLst/>
                      </a:endParaRPr>
                    </a:p>
                    <a:p>
                      <a:pPr marL="0" marR="0" algn="l">
                        <a:spcBef>
                          <a:spcPts val="0"/>
                        </a:spcBef>
                        <a:spcAft>
                          <a:spcPts val="0"/>
                        </a:spcAft>
                      </a:pPr>
                      <a:r>
                        <a:rPr lang="en-US" sz="1600" dirty="0">
                          <a:effectLst/>
                        </a:rPr>
                        <a:t>(t50)</a:t>
                      </a:r>
                      <a:endParaRPr lang="en-US" sz="2400" dirty="0">
                        <a:effectLst/>
                        <a:latin typeface="Times New Roman" charset="0"/>
                        <a:ea typeface="Calibri" charset="0"/>
                      </a:endParaRPr>
                    </a:p>
                  </a:txBody>
                  <a:tcPr marL="68580" marR="68580" marT="0" marB="0"/>
                </a:tc>
                <a:tc>
                  <a:txBody>
                    <a:bodyPr/>
                    <a:lstStyle/>
                    <a:p>
                      <a:pPr marL="0" marR="0" algn="ctr">
                        <a:lnSpc>
                          <a:spcPct val="100000"/>
                        </a:lnSpc>
                        <a:spcBef>
                          <a:spcPts val="0"/>
                        </a:spcBef>
                        <a:spcAft>
                          <a:spcPts val="0"/>
                        </a:spcAft>
                      </a:pPr>
                      <a:r>
                        <a:rPr lang="en-US" sz="1600" dirty="0">
                          <a:effectLst/>
                          <a:latin typeface="Calibri" charset="0"/>
                          <a:ea typeface="Calibri" charset="0"/>
                          <a:cs typeface="Calibri" charset="0"/>
                        </a:rPr>
                        <a:t>NS</a:t>
                      </a: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a:effectLst/>
                          <a:latin typeface="Calibri" charset="0"/>
                          <a:ea typeface="Calibri" charset="0"/>
                          <a:cs typeface="Calibri" charset="0"/>
                        </a:rPr>
                        <a:t>NS</a:t>
                      </a: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a:effectLst/>
                          <a:latin typeface="Calibri" charset="0"/>
                          <a:ea typeface="Calibri" charset="0"/>
                          <a:cs typeface="Calibri" charset="0"/>
                        </a:rPr>
                        <a:t>NS</a:t>
                      </a: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a:effectLst/>
                          <a:latin typeface="Calibri" charset="0"/>
                          <a:ea typeface="Calibri" charset="0"/>
                          <a:cs typeface="Calibri" charset="0"/>
                        </a:rPr>
                        <a:t>NS</a:t>
                      </a: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a:effectLst/>
                          <a:latin typeface="Calibri" charset="0"/>
                          <a:ea typeface="Calibri" charset="0"/>
                          <a:cs typeface="Calibri" charset="0"/>
                        </a:rPr>
                        <a:t>&lt;.001</a:t>
                      </a:r>
                    </a:p>
                    <a:p>
                      <a:pPr marL="0" marR="0" algn="ctr">
                        <a:spcBef>
                          <a:spcPts val="0"/>
                        </a:spcBef>
                        <a:spcAft>
                          <a:spcPts val="0"/>
                        </a:spcAft>
                      </a:pPr>
                      <a:r>
                        <a:rPr lang="en-US" sz="1600" dirty="0">
                          <a:effectLst/>
                          <a:latin typeface="Calibri" charset="0"/>
                          <a:ea typeface="Calibri" charset="0"/>
                          <a:cs typeface="Calibri" charset="0"/>
                        </a:rPr>
                        <a:t>***</a:t>
                      </a: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a:effectLst/>
                          <a:latin typeface="Calibri" charset="0"/>
                          <a:ea typeface="Calibri" charset="0"/>
                          <a:cs typeface="Calibri" charset="0"/>
                        </a:rPr>
                        <a:t>NS</a:t>
                      </a: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a:effectLst/>
                          <a:latin typeface="Calibri" charset="0"/>
                          <a:ea typeface="Calibri" charset="0"/>
                          <a:cs typeface="Calibri" charset="0"/>
                        </a:rPr>
                        <a:t>&lt;.001</a:t>
                      </a:r>
                    </a:p>
                    <a:p>
                      <a:pPr marL="0" marR="0" algn="ctr">
                        <a:spcBef>
                          <a:spcPts val="0"/>
                        </a:spcBef>
                        <a:spcAft>
                          <a:spcPts val="0"/>
                        </a:spcAft>
                      </a:pPr>
                      <a:r>
                        <a:rPr lang="en-US" sz="1600" dirty="0">
                          <a:effectLst/>
                          <a:latin typeface="Calibri" charset="0"/>
                          <a:ea typeface="Calibri" charset="0"/>
                          <a:cs typeface="Calibri" charset="0"/>
                        </a:rPr>
                        <a:t>***</a:t>
                      </a:r>
                    </a:p>
                  </a:txBody>
                  <a:tcPr marL="68580" marR="68580" marT="0" marB="0">
                    <a:solidFill>
                      <a:schemeClr val="accent2">
                        <a:lumMod val="20000"/>
                        <a:lumOff val="80000"/>
                      </a:schemeClr>
                    </a:solidFill>
                  </a:tcPr>
                </a:tc>
                <a:tc>
                  <a:txBody>
                    <a:bodyPr/>
                    <a:lstStyle/>
                    <a:p>
                      <a:pPr marL="0" marR="0" algn="ctr">
                        <a:lnSpc>
                          <a:spcPct val="100000"/>
                        </a:lnSpc>
                        <a:spcBef>
                          <a:spcPts val="0"/>
                        </a:spcBef>
                        <a:spcAft>
                          <a:spcPts val="0"/>
                        </a:spcAft>
                      </a:pPr>
                      <a:r>
                        <a:rPr lang="en-US" sz="1600" dirty="0">
                          <a:effectLst/>
                          <a:latin typeface="Calibri" charset="0"/>
                          <a:ea typeface="Calibri" charset="0"/>
                          <a:cs typeface="Calibri" charset="0"/>
                        </a:rPr>
                        <a:t>0.003</a:t>
                      </a:r>
                    </a:p>
                    <a:p>
                      <a:pPr marL="0" marR="0" algn="ctr">
                        <a:lnSpc>
                          <a:spcPct val="100000"/>
                        </a:lnSpc>
                        <a:spcBef>
                          <a:spcPts val="0"/>
                        </a:spcBef>
                        <a:spcAft>
                          <a:spcPts val="0"/>
                        </a:spcAft>
                      </a:pPr>
                      <a:r>
                        <a:rPr lang="en-US" sz="1600" dirty="0">
                          <a:effectLst/>
                          <a:latin typeface="Calibri" charset="0"/>
                          <a:ea typeface="Calibri" charset="0"/>
                          <a:cs typeface="Calibri" charset="0"/>
                        </a:rPr>
                        <a:t>**</a:t>
                      </a:r>
                    </a:p>
                  </a:txBody>
                  <a:tcPr marL="68580" marR="68580" marT="0" marB="0">
                    <a:solidFill>
                      <a:schemeClr val="accent5">
                        <a:lumMod val="20000"/>
                        <a:lumOff val="80000"/>
                      </a:schemeClr>
                    </a:solidFill>
                  </a:tcPr>
                </a:tc>
                <a:tc>
                  <a:txBody>
                    <a:bodyPr/>
                    <a:lstStyle/>
                    <a:p>
                      <a:pPr marL="0" marR="0" algn="ctr">
                        <a:spcBef>
                          <a:spcPts val="0"/>
                        </a:spcBef>
                        <a:spcAft>
                          <a:spcPts val="0"/>
                        </a:spcAft>
                      </a:pPr>
                      <a:r>
                        <a:rPr lang="en-US" sz="1600" dirty="0">
                          <a:effectLst/>
                          <a:latin typeface="Calibri" charset="0"/>
                          <a:ea typeface="Calibri" charset="0"/>
                          <a:cs typeface="Calibri" charset="0"/>
                        </a:rPr>
                        <a:t>NS</a:t>
                      </a:r>
                    </a:p>
                  </a:txBody>
                  <a:tcPr marL="68580" marR="68580" marT="0" marB="0">
                    <a:solidFill>
                      <a:schemeClr val="accent5">
                        <a:lumMod val="20000"/>
                        <a:lumOff val="80000"/>
                      </a:schemeClr>
                    </a:solidFill>
                  </a:tcPr>
                </a:tc>
                <a:tc>
                  <a:txBody>
                    <a:bodyPr/>
                    <a:lstStyle/>
                    <a:p>
                      <a:pPr marL="0" marR="0" algn="ctr">
                        <a:spcBef>
                          <a:spcPts val="0"/>
                        </a:spcBef>
                        <a:spcAft>
                          <a:spcPts val="0"/>
                        </a:spcAft>
                      </a:pPr>
                      <a:r>
                        <a:rPr lang="en-US" sz="1600" dirty="0">
                          <a:effectLst/>
                          <a:latin typeface="Calibri" charset="0"/>
                          <a:ea typeface="Calibri" charset="0"/>
                          <a:cs typeface="Calibri" charset="0"/>
                        </a:rPr>
                        <a:t>NS</a:t>
                      </a:r>
                    </a:p>
                  </a:txBody>
                  <a:tcPr marL="68580" marR="68580" marT="0" marB="0">
                    <a:solidFill>
                      <a:schemeClr val="accent5">
                        <a:lumMod val="20000"/>
                        <a:lumOff val="80000"/>
                      </a:schemeClr>
                    </a:solidFill>
                  </a:tcPr>
                </a:tc>
                <a:tc>
                  <a:txBody>
                    <a:bodyPr/>
                    <a:lstStyle/>
                    <a:p>
                      <a:pPr marL="0" marR="0" algn="ctr">
                        <a:spcBef>
                          <a:spcPts val="0"/>
                        </a:spcBef>
                        <a:spcAft>
                          <a:spcPts val="0"/>
                        </a:spcAft>
                      </a:pPr>
                      <a:r>
                        <a:rPr lang="en-US" sz="1600" dirty="0">
                          <a:effectLst/>
                          <a:latin typeface="Calibri" charset="0"/>
                          <a:ea typeface="Calibri" charset="0"/>
                          <a:cs typeface="Calibri" charset="0"/>
                        </a:rPr>
                        <a:t>NS</a:t>
                      </a:r>
                    </a:p>
                  </a:txBody>
                  <a:tcPr marL="68580" marR="68580" marT="0" marB="0">
                    <a:solidFill>
                      <a:schemeClr val="accent5">
                        <a:lumMod val="20000"/>
                        <a:lumOff val="80000"/>
                      </a:schemeClr>
                    </a:solidFill>
                  </a:tcPr>
                </a:tc>
                <a:tc>
                  <a:txBody>
                    <a:bodyPr/>
                    <a:lstStyle/>
                    <a:p>
                      <a:pPr marL="0" marR="0" algn="ctr">
                        <a:lnSpc>
                          <a:spcPct val="100000"/>
                        </a:lnSpc>
                        <a:spcBef>
                          <a:spcPts val="0"/>
                        </a:spcBef>
                        <a:spcAft>
                          <a:spcPts val="0"/>
                        </a:spcAft>
                      </a:pPr>
                      <a:r>
                        <a:rPr lang="en-US" sz="1600" dirty="0">
                          <a:effectLst/>
                        </a:rPr>
                        <a:t>&lt;0.001</a:t>
                      </a:r>
                      <a:endParaRPr lang="en-US" sz="1600" baseline="0" dirty="0">
                        <a:effectLst/>
                      </a:endParaRPr>
                    </a:p>
                    <a:p>
                      <a:pPr marL="0" marR="0" algn="ctr">
                        <a:lnSpc>
                          <a:spcPct val="100000"/>
                        </a:lnSpc>
                        <a:spcBef>
                          <a:spcPts val="0"/>
                        </a:spcBef>
                        <a:spcAft>
                          <a:spcPts val="0"/>
                        </a:spcAft>
                      </a:pPr>
                      <a:r>
                        <a:rPr lang="en-US" sz="1600" dirty="0">
                          <a:effectLst/>
                        </a:rPr>
                        <a:t>***</a:t>
                      </a:r>
                      <a:endParaRPr lang="en-US" sz="2400" dirty="0">
                        <a:effectLst/>
                        <a:latin typeface="Times New Roman" charset="0"/>
                        <a:ea typeface="Calibri" charset="0"/>
                      </a:endParaRPr>
                    </a:p>
                  </a:txBody>
                  <a:tcPr marL="68580" marR="68580" marT="0" marB="0">
                    <a:solidFill>
                      <a:schemeClr val="accent5">
                        <a:lumMod val="20000"/>
                        <a:lumOff val="80000"/>
                      </a:schemeClr>
                    </a:solidFill>
                  </a:tcPr>
                </a:tc>
                <a:tc>
                  <a:txBody>
                    <a:bodyPr/>
                    <a:lstStyle/>
                    <a:p>
                      <a:pPr marL="0" marR="0" algn="ctr">
                        <a:spcBef>
                          <a:spcPts val="0"/>
                        </a:spcBef>
                        <a:spcAft>
                          <a:spcPts val="0"/>
                        </a:spcAft>
                      </a:pPr>
                      <a:r>
                        <a:rPr lang="en-US" sz="1600" dirty="0">
                          <a:effectLst/>
                          <a:latin typeface="Calibri" charset="0"/>
                          <a:ea typeface="Calibri" charset="0"/>
                          <a:cs typeface="Calibri" charset="0"/>
                        </a:rPr>
                        <a:t>NS</a:t>
                      </a:r>
                    </a:p>
                  </a:txBody>
                  <a:tcPr marL="68580" marR="68580" marT="0" marB="0">
                    <a:solidFill>
                      <a:schemeClr val="accent5">
                        <a:lumMod val="20000"/>
                        <a:lumOff val="80000"/>
                      </a:schemeClr>
                    </a:solidFill>
                  </a:tcPr>
                </a:tc>
                <a:tc>
                  <a:txBody>
                    <a:bodyPr/>
                    <a:lstStyle/>
                    <a:p>
                      <a:pPr marL="0" marR="0" algn="ctr">
                        <a:lnSpc>
                          <a:spcPct val="100000"/>
                        </a:lnSpc>
                        <a:spcBef>
                          <a:spcPts val="0"/>
                        </a:spcBef>
                        <a:spcAft>
                          <a:spcPts val="0"/>
                        </a:spcAft>
                      </a:pPr>
                      <a:r>
                        <a:rPr lang="en-US" sz="1600" dirty="0">
                          <a:effectLst/>
                        </a:rPr>
                        <a:t>&lt;0.001</a:t>
                      </a:r>
                      <a:endParaRPr lang="en-US" sz="1600" baseline="0" dirty="0">
                        <a:effectLst/>
                      </a:endParaRPr>
                    </a:p>
                    <a:p>
                      <a:pPr marL="0" marR="0" algn="ctr">
                        <a:lnSpc>
                          <a:spcPct val="100000"/>
                        </a:lnSpc>
                        <a:spcBef>
                          <a:spcPts val="0"/>
                        </a:spcBef>
                        <a:spcAft>
                          <a:spcPts val="0"/>
                        </a:spcAft>
                      </a:pPr>
                      <a:r>
                        <a:rPr lang="en-US" sz="1600" dirty="0">
                          <a:effectLst/>
                        </a:rPr>
                        <a:t>***</a:t>
                      </a:r>
                      <a:endParaRPr lang="en-US" sz="2400" dirty="0">
                        <a:effectLst/>
                        <a:latin typeface="Times New Roman" charset="0"/>
                        <a:ea typeface="Calibri" charset="0"/>
                      </a:endParaRPr>
                    </a:p>
                  </a:txBody>
                  <a:tcPr marL="68580" marR="68580" marT="0" marB="0">
                    <a:solidFill>
                      <a:schemeClr val="accent5">
                        <a:lumMod val="20000"/>
                        <a:lumOff val="80000"/>
                      </a:schemeClr>
                    </a:solidFill>
                  </a:tcPr>
                </a:tc>
                <a:tc>
                  <a:txBody>
                    <a:bodyPr/>
                    <a:lstStyle/>
                    <a:p>
                      <a:pPr marL="0" marR="0" algn="ctr">
                        <a:spcBef>
                          <a:spcPts val="0"/>
                        </a:spcBef>
                        <a:spcAft>
                          <a:spcPts val="0"/>
                        </a:spcAft>
                      </a:pPr>
                      <a:r>
                        <a:rPr lang="is-IS" sz="1600" dirty="0">
                          <a:effectLst/>
                          <a:latin typeface="Calibri" charset="0"/>
                          <a:ea typeface="Calibri" charset="0"/>
                          <a:cs typeface="Calibri" charset="0"/>
                        </a:rPr>
                        <a:t>.8264</a:t>
                      </a:r>
                      <a:endParaRPr lang="en-US" sz="1600" dirty="0">
                        <a:effectLst/>
                        <a:latin typeface="Calibri" charset="0"/>
                        <a:ea typeface="Calibri" charset="0"/>
                        <a:cs typeface="Calibri" charset="0"/>
                      </a:endParaRPr>
                    </a:p>
                  </a:txBody>
                  <a:tcPr marL="68580" marR="68580" marT="0" marB="0"/>
                </a:tc>
                <a:extLst>
                  <a:ext uri="{0D108BD9-81ED-4DB2-BD59-A6C34878D82A}">
                    <a16:rowId xmlns:a16="http://schemas.microsoft.com/office/drawing/2014/main" val="10003"/>
                  </a:ext>
                </a:extLst>
              </a:tr>
              <a:tr h="541191">
                <a:tc>
                  <a:txBody>
                    <a:bodyPr/>
                    <a:lstStyle/>
                    <a:p>
                      <a:pPr marL="0" marR="0" algn="l">
                        <a:spcBef>
                          <a:spcPts val="0"/>
                        </a:spcBef>
                        <a:spcAft>
                          <a:spcPts val="0"/>
                        </a:spcAft>
                      </a:pPr>
                      <a:r>
                        <a:rPr lang="en-US" sz="1600" dirty="0">
                          <a:effectLst/>
                        </a:rPr>
                        <a:t>Uniformity (t</a:t>
                      </a:r>
                      <a:r>
                        <a:rPr lang="en-US" sz="1600" baseline="-25000" dirty="0">
                          <a:effectLst/>
                        </a:rPr>
                        <a:t>75</a:t>
                      </a:r>
                      <a:r>
                        <a:rPr lang="en-US" sz="1600" dirty="0">
                          <a:effectLst/>
                        </a:rPr>
                        <a:t>-t</a:t>
                      </a:r>
                      <a:r>
                        <a:rPr lang="en-US" sz="1600" baseline="-25000" dirty="0">
                          <a:effectLst/>
                        </a:rPr>
                        <a:t>25</a:t>
                      </a:r>
                      <a:r>
                        <a:rPr lang="en-US" sz="1600" dirty="0">
                          <a:effectLst/>
                        </a:rPr>
                        <a:t>) </a:t>
                      </a:r>
                      <a:endParaRPr lang="en-US" sz="2400" dirty="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dirty="0">
                          <a:effectLst/>
                          <a:latin typeface="Calibri" charset="0"/>
                          <a:ea typeface="Calibri" charset="0"/>
                          <a:cs typeface="Calibri" charset="0"/>
                        </a:rPr>
                        <a:t>NS</a:t>
                      </a:r>
                    </a:p>
                  </a:txBody>
                  <a:tcPr marL="68580" marR="68580" marT="0" marB="0"/>
                </a:tc>
                <a:tc>
                  <a:txBody>
                    <a:bodyPr/>
                    <a:lstStyle/>
                    <a:p>
                      <a:pPr marL="0" marR="0" algn="ctr">
                        <a:spcBef>
                          <a:spcPts val="0"/>
                        </a:spcBef>
                        <a:spcAft>
                          <a:spcPts val="0"/>
                        </a:spcAft>
                      </a:pPr>
                      <a:r>
                        <a:rPr lang="en-US" sz="1600" dirty="0">
                          <a:effectLst/>
                          <a:latin typeface="Calibri" charset="0"/>
                          <a:ea typeface="Calibri" charset="0"/>
                          <a:cs typeface="Calibri" charset="0"/>
                        </a:rPr>
                        <a:t>NS</a:t>
                      </a:r>
                    </a:p>
                  </a:txBody>
                  <a:tcPr marL="68580" marR="68580" marT="0" marB="0"/>
                </a:tc>
                <a:tc>
                  <a:txBody>
                    <a:bodyPr/>
                    <a:lstStyle/>
                    <a:p>
                      <a:pPr marL="0" marR="0" algn="ctr">
                        <a:spcBef>
                          <a:spcPts val="0"/>
                        </a:spcBef>
                        <a:spcAft>
                          <a:spcPts val="0"/>
                        </a:spcAft>
                      </a:pPr>
                      <a:r>
                        <a:rPr lang="en-US" sz="1600" dirty="0">
                          <a:effectLst/>
                          <a:latin typeface="Calibri" charset="0"/>
                          <a:ea typeface="Calibri" charset="0"/>
                          <a:cs typeface="Calibri" charset="0"/>
                        </a:rPr>
                        <a:t>NS</a:t>
                      </a:r>
                    </a:p>
                  </a:txBody>
                  <a:tcPr marL="68580" marR="68580" marT="0" marB="0"/>
                </a:tc>
                <a:tc>
                  <a:txBody>
                    <a:bodyPr/>
                    <a:lstStyle/>
                    <a:p>
                      <a:pPr marL="0" marR="0" algn="ctr">
                        <a:spcBef>
                          <a:spcPts val="0"/>
                        </a:spcBef>
                        <a:spcAft>
                          <a:spcPts val="0"/>
                        </a:spcAft>
                      </a:pPr>
                      <a:r>
                        <a:rPr lang="en-US" sz="1600" dirty="0">
                          <a:effectLst/>
                          <a:latin typeface="Calibri" charset="0"/>
                          <a:ea typeface="Calibri" charset="0"/>
                          <a:cs typeface="Calibri" charset="0"/>
                        </a:rPr>
                        <a:t>NS</a:t>
                      </a:r>
                    </a:p>
                  </a:txBody>
                  <a:tcPr marL="68580" marR="68580" marT="0" marB="0"/>
                </a:tc>
                <a:tc>
                  <a:txBody>
                    <a:bodyPr/>
                    <a:lstStyle/>
                    <a:p>
                      <a:pPr marL="0" marR="0" algn="ctr">
                        <a:spcBef>
                          <a:spcPts val="0"/>
                        </a:spcBef>
                        <a:spcAft>
                          <a:spcPts val="0"/>
                        </a:spcAft>
                      </a:pPr>
                      <a:r>
                        <a:rPr lang="pt-BR" sz="1600" dirty="0">
                          <a:effectLst/>
                          <a:latin typeface="Calibri" charset="0"/>
                          <a:ea typeface="Calibri" charset="0"/>
                          <a:cs typeface="Calibri" charset="0"/>
                        </a:rPr>
                        <a:t>0.005 **</a:t>
                      </a:r>
                      <a:endParaRPr lang="en-US" sz="1600" dirty="0">
                        <a:effectLst/>
                        <a:latin typeface="Calibri" charset="0"/>
                        <a:ea typeface="Calibri" charset="0"/>
                        <a:cs typeface="Calibri" charset="0"/>
                      </a:endParaRPr>
                    </a:p>
                  </a:txBody>
                  <a:tcPr marL="68580" marR="68580" marT="0" marB="0"/>
                </a:tc>
                <a:tc>
                  <a:txBody>
                    <a:bodyPr/>
                    <a:lstStyle/>
                    <a:p>
                      <a:pPr marL="0" marR="0" algn="ctr">
                        <a:spcBef>
                          <a:spcPts val="0"/>
                        </a:spcBef>
                        <a:spcAft>
                          <a:spcPts val="0"/>
                        </a:spcAft>
                      </a:pPr>
                      <a:r>
                        <a:rPr lang="en-US" sz="1600" dirty="0">
                          <a:effectLst/>
                          <a:latin typeface="Calibri" charset="0"/>
                          <a:ea typeface="Calibri" charset="0"/>
                          <a:cs typeface="Calibri" charset="0"/>
                        </a:rPr>
                        <a:t>NS</a:t>
                      </a:r>
                    </a:p>
                  </a:txBody>
                  <a:tcPr marL="68580" marR="68580" marT="0" marB="0"/>
                </a:tc>
                <a:tc>
                  <a:txBody>
                    <a:bodyPr/>
                    <a:lstStyle/>
                    <a:p>
                      <a:pPr marL="0" marR="0" algn="ctr">
                        <a:spcBef>
                          <a:spcPts val="0"/>
                        </a:spcBef>
                        <a:spcAft>
                          <a:spcPts val="0"/>
                        </a:spcAft>
                      </a:pPr>
                      <a:r>
                        <a:rPr lang="is-IS" sz="1600" dirty="0">
                          <a:effectLst/>
                          <a:latin typeface="Calibri" charset="0"/>
                          <a:ea typeface="Calibri" charset="0"/>
                          <a:cs typeface="Calibri" charset="0"/>
                        </a:rPr>
                        <a:t>0.006 **</a:t>
                      </a:r>
                      <a:endParaRPr lang="en-US" sz="1600" dirty="0">
                        <a:effectLst/>
                        <a:latin typeface="Calibri" charset="0"/>
                        <a:ea typeface="Calibri" charset="0"/>
                        <a:cs typeface="Calibri" charset="0"/>
                      </a:endParaRPr>
                    </a:p>
                  </a:txBody>
                  <a:tcPr marL="68580" marR="68580" marT="0" marB="0"/>
                </a:tc>
                <a:tc>
                  <a:txBody>
                    <a:bodyPr/>
                    <a:lstStyle/>
                    <a:p>
                      <a:pPr marL="0" marR="0" algn="ctr">
                        <a:spcBef>
                          <a:spcPts val="0"/>
                        </a:spcBef>
                        <a:spcAft>
                          <a:spcPts val="0"/>
                        </a:spcAft>
                      </a:pPr>
                      <a:r>
                        <a:rPr lang="en-US" sz="1600" dirty="0">
                          <a:effectLst/>
                          <a:latin typeface="Calibri" charset="0"/>
                          <a:ea typeface="Calibri" charset="0"/>
                          <a:cs typeface="Calibri" charset="0"/>
                        </a:rPr>
                        <a:t>NS</a:t>
                      </a:r>
                    </a:p>
                  </a:txBody>
                  <a:tcPr marL="68580" marR="68580" marT="0" marB="0"/>
                </a:tc>
                <a:tc>
                  <a:txBody>
                    <a:bodyPr/>
                    <a:lstStyle/>
                    <a:p>
                      <a:pPr marL="0" marR="0" algn="ctr">
                        <a:spcBef>
                          <a:spcPts val="0"/>
                        </a:spcBef>
                        <a:spcAft>
                          <a:spcPts val="0"/>
                        </a:spcAft>
                      </a:pPr>
                      <a:r>
                        <a:rPr lang="en-US" sz="1600" dirty="0">
                          <a:effectLst/>
                          <a:latin typeface="Calibri" charset="0"/>
                          <a:ea typeface="Calibri" charset="0"/>
                          <a:cs typeface="Calibri" charset="0"/>
                        </a:rPr>
                        <a:t>NS</a:t>
                      </a:r>
                    </a:p>
                  </a:txBody>
                  <a:tcPr marL="68580" marR="68580" marT="0" marB="0"/>
                </a:tc>
                <a:tc>
                  <a:txBody>
                    <a:bodyPr/>
                    <a:lstStyle/>
                    <a:p>
                      <a:pPr marL="0" marR="0" algn="ctr">
                        <a:spcBef>
                          <a:spcPts val="0"/>
                        </a:spcBef>
                        <a:spcAft>
                          <a:spcPts val="0"/>
                        </a:spcAft>
                      </a:pPr>
                      <a:r>
                        <a:rPr lang="en-US" sz="1600" dirty="0">
                          <a:effectLst/>
                          <a:latin typeface="Calibri" charset="0"/>
                          <a:ea typeface="Calibri" charset="0"/>
                          <a:cs typeface="Calibri" charset="0"/>
                        </a:rPr>
                        <a:t>NS</a:t>
                      </a:r>
                    </a:p>
                  </a:txBody>
                  <a:tcPr marL="68580" marR="68580" marT="0" marB="0"/>
                </a:tc>
                <a:tc>
                  <a:txBody>
                    <a:bodyPr/>
                    <a:lstStyle/>
                    <a:p>
                      <a:pPr marL="0" marR="0" algn="ctr">
                        <a:spcBef>
                          <a:spcPts val="0"/>
                        </a:spcBef>
                        <a:spcAft>
                          <a:spcPts val="0"/>
                        </a:spcAft>
                      </a:pPr>
                      <a:r>
                        <a:rPr lang="en-US" sz="1600" dirty="0">
                          <a:effectLst/>
                          <a:latin typeface="Calibri" charset="0"/>
                          <a:ea typeface="Calibri" charset="0"/>
                          <a:cs typeface="Calibri" charset="0"/>
                        </a:rPr>
                        <a:t>NS</a:t>
                      </a:r>
                    </a:p>
                  </a:txBody>
                  <a:tcPr marL="68580" marR="68580" marT="0" marB="0"/>
                </a:tc>
                <a:tc>
                  <a:txBody>
                    <a:bodyPr/>
                    <a:lstStyle/>
                    <a:p>
                      <a:pPr marL="0" marR="0" algn="ctr">
                        <a:spcBef>
                          <a:spcPts val="0"/>
                        </a:spcBef>
                        <a:spcAft>
                          <a:spcPts val="0"/>
                        </a:spcAft>
                      </a:pPr>
                      <a:r>
                        <a:rPr lang="en-US" sz="1600" dirty="0">
                          <a:effectLst/>
                          <a:latin typeface="Calibri" charset="0"/>
                          <a:ea typeface="Calibri" charset="0"/>
                          <a:cs typeface="Calibri" charset="0"/>
                        </a:rPr>
                        <a:t>NS</a:t>
                      </a:r>
                    </a:p>
                  </a:txBody>
                  <a:tcPr marL="68580" marR="68580" marT="0" marB="0"/>
                </a:tc>
                <a:tc>
                  <a:txBody>
                    <a:bodyPr/>
                    <a:lstStyle/>
                    <a:p>
                      <a:pPr marL="0" marR="0" algn="ctr">
                        <a:spcBef>
                          <a:spcPts val="0"/>
                        </a:spcBef>
                        <a:spcAft>
                          <a:spcPts val="0"/>
                        </a:spcAft>
                      </a:pPr>
                      <a:r>
                        <a:rPr lang="en-US" sz="1600" dirty="0">
                          <a:effectLst/>
                          <a:latin typeface="Calibri" charset="0"/>
                          <a:ea typeface="Calibri" charset="0"/>
                          <a:cs typeface="Calibri" charset="0"/>
                        </a:rPr>
                        <a:t>NS</a:t>
                      </a:r>
                    </a:p>
                  </a:txBody>
                  <a:tcPr marL="68580" marR="68580" marT="0" marB="0"/>
                </a:tc>
                <a:tc>
                  <a:txBody>
                    <a:bodyPr/>
                    <a:lstStyle/>
                    <a:p>
                      <a:pPr marL="0" marR="0" algn="ctr">
                        <a:spcBef>
                          <a:spcPts val="0"/>
                        </a:spcBef>
                        <a:spcAft>
                          <a:spcPts val="0"/>
                        </a:spcAft>
                      </a:pPr>
                      <a:r>
                        <a:rPr lang="en-US" sz="1600" dirty="0">
                          <a:effectLst/>
                          <a:latin typeface="Calibri" charset="0"/>
                          <a:ea typeface="Calibri" charset="0"/>
                          <a:cs typeface="Calibri" charset="0"/>
                        </a:rPr>
                        <a:t>0.008 **</a:t>
                      </a:r>
                    </a:p>
                  </a:txBody>
                  <a:tcPr marL="68580" marR="68580" marT="0" marB="0"/>
                </a:tc>
                <a:tc>
                  <a:txBody>
                    <a:bodyPr/>
                    <a:lstStyle/>
                    <a:p>
                      <a:pPr marL="0" marR="0" algn="ctr">
                        <a:spcBef>
                          <a:spcPts val="0"/>
                        </a:spcBef>
                        <a:spcAft>
                          <a:spcPts val="0"/>
                        </a:spcAft>
                      </a:pPr>
                      <a:r>
                        <a:rPr lang="cs-CZ" sz="1600" dirty="0">
                          <a:effectLst/>
                          <a:latin typeface="Calibri" charset="0"/>
                          <a:ea typeface="Calibri" charset="0"/>
                          <a:cs typeface="Calibri" charset="0"/>
                        </a:rPr>
                        <a:t>.5089</a:t>
                      </a:r>
                      <a:endParaRPr lang="en-US" sz="1600" dirty="0">
                        <a:effectLst/>
                        <a:latin typeface="Calibri" charset="0"/>
                        <a:ea typeface="Calibri" charset="0"/>
                        <a:cs typeface="Calibri" charset="0"/>
                      </a:endParaRPr>
                    </a:p>
                  </a:txBody>
                  <a:tcPr marL="68580" marR="68580" marT="0" marB="0"/>
                </a:tc>
                <a:extLst>
                  <a:ext uri="{0D108BD9-81ED-4DB2-BD59-A6C34878D82A}">
                    <a16:rowId xmlns:a16="http://schemas.microsoft.com/office/drawing/2014/main" val="10004"/>
                  </a:ext>
                </a:extLst>
              </a:tr>
              <a:tr h="813703">
                <a:tc>
                  <a:txBody>
                    <a:bodyPr/>
                    <a:lstStyle/>
                    <a:p>
                      <a:pPr marL="0" marR="0" algn="l">
                        <a:spcBef>
                          <a:spcPts val="0"/>
                        </a:spcBef>
                        <a:spcAft>
                          <a:spcPts val="0"/>
                        </a:spcAft>
                      </a:pPr>
                      <a:r>
                        <a:rPr lang="en-US" sz="1600" dirty="0">
                          <a:effectLst/>
                        </a:rPr>
                        <a:t>Germinated % of Viable</a:t>
                      </a:r>
                      <a:endParaRPr lang="en-US" sz="2400" dirty="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dirty="0">
                          <a:effectLst/>
                          <a:latin typeface="Calibri" charset="0"/>
                          <a:ea typeface="Calibri" charset="0"/>
                          <a:cs typeface="Calibri" charset="0"/>
                        </a:rPr>
                        <a:t>NS</a:t>
                      </a: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a:effectLst/>
                          <a:latin typeface="Calibri" charset="0"/>
                          <a:ea typeface="Calibri" charset="0"/>
                          <a:cs typeface="Calibri" charset="0"/>
                        </a:rPr>
                        <a:t>NS</a:t>
                      </a: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a:effectLst/>
                          <a:latin typeface="Calibri" charset="0"/>
                          <a:ea typeface="Calibri" charset="0"/>
                          <a:cs typeface="Calibri" charset="0"/>
                        </a:rPr>
                        <a:t>NS</a:t>
                      </a: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a:effectLst/>
                          <a:latin typeface="Calibri" charset="0"/>
                          <a:ea typeface="Calibri" charset="0"/>
                          <a:cs typeface="Calibri" charset="0"/>
                        </a:rPr>
                        <a:t>NS</a:t>
                      </a: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a:effectLst/>
                          <a:latin typeface="Calibri" charset="0"/>
                          <a:ea typeface="Calibri" charset="0"/>
                          <a:cs typeface="Calibri" charset="0"/>
                        </a:rPr>
                        <a:t>&lt;.001</a:t>
                      </a:r>
                    </a:p>
                    <a:p>
                      <a:pPr marL="0" marR="0" algn="ctr">
                        <a:spcBef>
                          <a:spcPts val="0"/>
                        </a:spcBef>
                        <a:spcAft>
                          <a:spcPts val="0"/>
                        </a:spcAft>
                      </a:pPr>
                      <a:r>
                        <a:rPr lang="en-US" sz="1600" dirty="0">
                          <a:effectLst/>
                          <a:latin typeface="Calibri" charset="0"/>
                          <a:ea typeface="Calibri" charset="0"/>
                          <a:cs typeface="Calibri" charset="0"/>
                        </a:rPr>
                        <a:t>***</a:t>
                      </a:r>
                    </a:p>
                    <a:p>
                      <a:pPr marL="0" marR="0" algn="ctr">
                        <a:lnSpc>
                          <a:spcPct val="100000"/>
                        </a:lnSpc>
                        <a:spcBef>
                          <a:spcPts val="0"/>
                        </a:spcBef>
                        <a:spcAft>
                          <a:spcPts val="0"/>
                        </a:spcAft>
                      </a:pPr>
                      <a:endParaRPr lang="en-US" sz="1600" dirty="0">
                        <a:effectLst/>
                        <a:latin typeface="Times New Roman" charset="0"/>
                        <a:ea typeface="Calibri" charset="0"/>
                      </a:endParaRP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a:effectLst/>
                          <a:latin typeface="Calibri" charset="0"/>
                          <a:ea typeface="Calibri" charset="0"/>
                          <a:cs typeface="Calibri" charset="0"/>
                        </a:rPr>
                        <a:t>NS</a:t>
                      </a: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a:effectLst/>
                          <a:latin typeface="Calibri" charset="0"/>
                          <a:ea typeface="Calibri" charset="0"/>
                          <a:cs typeface="Calibri" charset="0"/>
                        </a:rPr>
                        <a:t>&lt;.001</a:t>
                      </a:r>
                    </a:p>
                    <a:p>
                      <a:pPr marL="0" marR="0" algn="ctr">
                        <a:spcBef>
                          <a:spcPts val="0"/>
                        </a:spcBef>
                        <a:spcAft>
                          <a:spcPts val="0"/>
                        </a:spcAft>
                      </a:pPr>
                      <a:r>
                        <a:rPr lang="en-US" sz="1600" dirty="0">
                          <a:effectLst/>
                          <a:latin typeface="Calibri" charset="0"/>
                          <a:ea typeface="Calibri" charset="0"/>
                          <a:cs typeface="Calibri" charset="0"/>
                        </a:rPr>
                        <a:t>***</a:t>
                      </a:r>
                    </a:p>
                    <a:p>
                      <a:pPr marL="0" marR="0" algn="ctr">
                        <a:lnSpc>
                          <a:spcPct val="100000"/>
                        </a:lnSpc>
                        <a:spcBef>
                          <a:spcPts val="0"/>
                        </a:spcBef>
                        <a:spcAft>
                          <a:spcPts val="0"/>
                        </a:spcAft>
                      </a:pPr>
                      <a:endParaRPr lang="en-US" sz="1600" dirty="0">
                        <a:effectLst/>
                        <a:latin typeface="Times New Roman" charset="0"/>
                        <a:ea typeface="Calibri" charset="0"/>
                      </a:endParaRP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a:effectLst/>
                          <a:latin typeface="Calibri" charset="0"/>
                          <a:ea typeface="Calibri" charset="0"/>
                          <a:cs typeface="Calibri" charset="0"/>
                        </a:rPr>
                        <a:t>NS</a:t>
                      </a:r>
                    </a:p>
                  </a:txBody>
                  <a:tcPr marL="68580" marR="68580" marT="0" marB="0">
                    <a:solidFill>
                      <a:schemeClr val="accent5">
                        <a:lumMod val="20000"/>
                        <a:lumOff val="80000"/>
                      </a:schemeClr>
                    </a:solidFill>
                  </a:tcPr>
                </a:tc>
                <a:tc>
                  <a:txBody>
                    <a:bodyPr/>
                    <a:lstStyle/>
                    <a:p>
                      <a:pPr marL="0" marR="0" algn="ctr">
                        <a:spcBef>
                          <a:spcPts val="0"/>
                        </a:spcBef>
                        <a:spcAft>
                          <a:spcPts val="0"/>
                        </a:spcAft>
                      </a:pPr>
                      <a:endParaRPr lang="en-US" sz="1600" dirty="0">
                        <a:effectLst/>
                        <a:latin typeface="Calibri" charset="0"/>
                        <a:ea typeface="Calibri" charset="0"/>
                        <a:cs typeface="Calibri" charset="0"/>
                      </a:endParaRPr>
                    </a:p>
                  </a:txBody>
                  <a:tcPr marL="68580" marR="68580" marT="0" marB="0">
                    <a:solidFill>
                      <a:schemeClr val="accent5">
                        <a:lumMod val="20000"/>
                        <a:lumOff val="80000"/>
                      </a:schemeClr>
                    </a:solidFill>
                  </a:tcPr>
                </a:tc>
                <a:tc>
                  <a:txBody>
                    <a:bodyPr/>
                    <a:lstStyle/>
                    <a:p>
                      <a:pPr marL="0" marR="0" algn="ctr">
                        <a:spcBef>
                          <a:spcPts val="0"/>
                        </a:spcBef>
                        <a:spcAft>
                          <a:spcPts val="0"/>
                        </a:spcAft>
                      </a:pPr>
                      <a:endParaRPr lang="en-US" sz="1600" dirty="0">
                        <a:effectLst/>
                        <a:latin typeface="Calibri" charset="0"/>
                        <a:ea typeface="Calibri" charset="0"/>
                        <a:cs typeface="Calibri" charset="0"/>
                      </a:endParaRPr>
                    </a:p>
                  </a:txBody>
                  <a:tcPr marL="68580" marR="68580" marT="0" marB="0">
                    <a:solidFill>
                      <a:schemeClr val="accent5">
                        <a:lumMod val="20000"/>
                        <a:lumOff val="80000"/>
                      </a:schemeClr>
                    </a:solidFill>
                  </a:tcPr>
                </a:tc>
                <a:tc>
                  <a:txBody>
                    <a:bodyPr/>
                    <a:lstStyle/>
                    <a:p>
                      <a:pPr marL="0" marR="0" algn="ctr">
                        <a:spcBef>
                          <a:spcPts val="0"/>
                        </a:spcBef>
                        <a:spcAft>
                          <a:spcPts val="0"/>
                        </a:spcAft>
                      </a:pPr>
                      <a:endParaRPr lang="en-US" sz="1600" dirty="0">
                        <a:effectLst/>
                        <a:latin typeface="Calibri" charset="0"/>
                        <a:ea typeface="Calibri" charset="0"/>
                        <a:cs typeface="Calibri" charset="0"/>
                      </a:endParaRPr>
                    </a:p>
                  </a:txBody>
                  <a:tcPr marL="68580" marR="68580" marT="0" marB="0">
                    <a:solidFill>
                      <a:schemeClr val="accent5">
                        <a:lumMod val="20000"/>
                        <a:lumOff val="80000"/>
                      </a:schemeClr>
                    </a:solidFill>
                  </a:tcPr>
                </a:tc>
                <a:tc>
                  <a:txBody>
                    <a:bodyPr/>
                    <a:lstStyle/>
                    <a:p>
                      <a:pPr marL="0" marR="0" algn="ctr">
                        <a:lnSpc>
                          <a:spcPct val="100000"/>
                        </a:lnSpc>
                        <a:spcBef>
                          <a:spcPts val="0"/>
                        </a:spcBef>
                        <a:spcAft>
                          <a:spcPts val="0"/>
                        </a:spcAft>
                      </a:pPr>
                      <a:endParaRPr lang="en-US" sz="2400" dirty="0">
                        <a:effectLst/>
                        <a:latin typeface="Times New Roman" charset="0"/>
                        <a:ea typeface="Calibri" charset="0"/>
                      </a:endParaRPr>
                    </a:p>
                  </a:txBody>
                  <a:tcPr marL="68580" marR="68580" marT="0" marB="0">
                    <a:solidFill>
                      <a:schemeClr val="accent5">
                        <a:lumMod val="20000"/>
                        <a:lumOff val="80000"/>
                      </a:schemeClr>
                    </a:solidFill>
                  </a:tcPr>
                </a:tc>
                <a:tc>
                  <a:txBody>
                    <a:bodyPr/>
                    <a:lstStyle/>
                    <a:p>
                      <a:pPr marL="0" marR="0" algn="ctr">
                        <a:spcBef>
                          <a:spcPts val="0"/>
                        </a:spcBef>
                        <a:spcAft>
                          <a:spcPts val="0"/>
                        </a:spcAft>
                      </a:pPr>
                      <a:endParaRPr lang="en-US" sz="1600" dirty="0">
                        <a:effectLst/>
                        <a:latin typeface="Calibri" charset="0"/>
                        <a:ea typeface="Calibri" charset="0"/>
                        <a:cs typeface="Calibri" charset="0"/>
                      </a:endParaRPr>
                    </a:p>
                  </a:txBody>
                  <a:tcPr marL="68580" marR="68580" marT="0" marB="0">
                    <a:solidFill>
                      <a:schemeClr val="accent5">
                        <a:lumMod val="20000"/>
                        <a:lumOff val="80000"/>
                      </a:schemeClr>
                    </a:solidFill>
                  </a:tcPr>
                </a:tc>
                <a:tc>
                  <a:txBody>
                    <a:bodyPr/>
                    <a:lstStyle/>
                    <a:p>
                      <a:pPr marL="0" marR="0" algn="ctr">
                        <a:lnSpc>
                          <a:spcPct val="100000"/>
                        </a:lnSpc>
                        <a:spcBef>
                          <a:spcPts val="0"/>
                        </a:spcBef>
                        <a:spcAft>
                          <a:spcPts val="0"/>
                        </a:spcAft>
                      </a:pPr>
                      <a:endParaRPr lang="en-US" sz="2400" dirty="0">
                        <a:effectLst/>
                        <a:latin typeface="Times New Roman" charset="0"/>
                        <a:ea typeface="Calibri" charset="0"/>
                      </a:endParaRPr>
                    </a:p>
                  </a:txBody>
                  <a:tcPr marL="68580" marR="68580" marT="0" marB="0">
                    <a:solidFill>
                      <a:schemeClr val="accent5">
                        <a:lumMod val="20000"/>
                        <a:lumOff val="80000"/>
                      </a:schemeClr>
                    </a:solidFill>
                  </a:tcPr>
                </a:tc>
                <a:tc>
                  <a:txBody>
                    <a:bodyPr/>
                    <a:lstStyle/>
                    <a:p>
                      <a:pPr marL="0" marR="0" algn="ctr">
                        <a:spcBef>
                          <a:spcPts val="0"/>
                        </a:spcBef>
                        <a:spcAft>
                          <a:spcPts val="0"/>
                        </a:spcAft>
                      </a:pPr>
                      <a:r>
                        <a:rPr lang="is-IS" sz="1600" dirty="0">
                          <a:effectLst/>
                          <a:latin typeface="Calibri" charset="0"/>
                          <a:ea typeface="Calibri" charset="0"/>
                          <a:cs typeface="Calibri" charset="0"/>
                        </a:rPr>
                        <a:t>0.5912</a:t>
                      </a:r>
                      <a:endParaRPr lang="en-US" sz="1600" dirty="0">
                        <a:effectLst/>
                        <a:latin typeface="Calibri" charset="0"/>
                        <a:ea typeface="Calibri" charset="0"/>
                        <a:cs typeface="Calibri" charset="0"/>
                      </a:endParaRPr>
                    </a:p>
                  </a:txBody>
                  <a:tcPr marL="68580" marR="68580" marT="0" marB="0"/>
                </a:tc>
                <a:extLst>
                  <a:ext uri="{0D108BD9-81ED-4DB2-BD59-A6C34878D82A}">
                    <a16:rowId xmlns:a16="http://schemas.microsoft.com/office/drawing/2014/main" val="10005"/>
                  </a:ext>
                </a:extLst>
              </a:tr>
              <a:tr h="736289">
                <a:tc gridSpan="16">
                  <a:txBody>
                    <a:bodyPr/>
                    <a:lstStyle/>
                    <a:p>
                      <a:pPr marL="0" marR="0" algn="l">
                        <a:spcBef>
                          <a:spcPts val="0"/>
                        </a:spcBef>
                        <a:spcAft>
                          <a:spcPts val="0"/>
                        </a:spcAft>
                      </a:pPr>
                      <a:r>
                        <a:rPr lang="en-US" sz="1600" dirty="0" err="1">
                          <a:effectLst/>
                        </a:rPr>
                        <a:t>Signif</a:t>
                      </a:r>
                      <a:r>
                        <a:rPr lang="en-US" sz="1600" dirty="0">
                          <a:effectLst/>
                        </a:rPr>
                        <a:t>. codes:  0 ‘***’ 0.001 ‘**’ 0.01 ‘*’ 0.05 ‘.’ .1 ‘NS’ 1</a:t>
                      </a:r>
                      <a:endParaRPr lang="en-US" sz="2400" dirty="0">
                        <a:effectLst/>
                      </a:endParaRPr>
                    </a:p>
                    <a:p>
                      <a:pPr marL="0" marR="0">
                        <a:lnSpc>
                          <a:spcPct val="200000"/>
                        </a:lnSpc>
                        <a:spcBef>
                          <a:spcPts val="0"/>
                        </a:spcBef>
                        <a:spcAft>
                          <a:spcPts val="0"/>
                        </a:spcAft>
                      </a:pPr>
                      <a:r>
                        <a:rPr lang="en-US" sz="1600" dirty="0" err="1">
                          <a:effectLst/>
                        </a:rPr>
                        <a:t>Ecozone</a:t>
                      </a:r>
                      <a:r>
                        <a:rPr lang="en-US" sz="1600" dirty="0">
                          <a:effectLst/>
                        </a:rPr>
                        <a:t> (</a:t>
                      </a:r>
                      <a:r>
                        <a:rPr lang="en-US" sz="1600" dirty="0" err="1">
                          <a:effectLst/>
                        </a:rPr>
                        <a:t>Ez</a:t>
                      </a:r>
                      <a:r>
                        <a:rPr lang="en-US" sz="1600" dirty="0">
                          <a:effectLst/>
                        </a:rPr>
                        <a:t>); Landrace (</a:t>
                      </a:r>
                      <a:r>
                        <a:rPr lang="en-US" sz="1600" dirty="0" err="1">
                          <a:effectLst/>
                        </a:rPr>
                        <a:t>Lr</a:t>
                      </a:r>
                      <a:r>
                        <a:rPr lang="en-US" sz="1600" dirty="0">
                          <a:effectLst/>
                        </a:rPr>
                        <a:t>); Cultivation (C)</a:t>
                      </a:r>
                      <a:endParaRPr lang="en-US" sz="2400" dirty="0">
                        <a:effectLst/>
                        <a:latin typeface="Times New Roman" charset="0"/>
                        <a:ea typeface="Calibri"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6" name="Title 5"/>
          <p:cNvSpPr>
            <a:spLocks noGrp="1"/>
          </p:cNvSpPr>
          <p:nvPr>
            <p:ph type="title"/>
          </p:nvPr>
        </p:nvSpPr>
        <p:spPr>
          <a:xfrm>
            <a:off x="838200" y="365125"/>
            <a:ext cx="10515600" cy="1064283"/>
          </a:xfrm>
        </p:spPr>
        <p:txBody>
          <a:bodyPr>
            <a:normAutofit/>
          </a:bodyPr>
          <a:lstStyle/>
          <a:p>
            <a:r>
              <a:rPr lang="en-US" dirty="0"/>
              <a:t>Univariate analysis (REML = T), Rm 0% germ</a:t>
            </a:r>
          </a:p>
        </p:txBody>
      </p:sp>
      <p:sp>
        <p:nvSpPr>
          <p:cNvPr id="7" name="Title 1"/>
          <p:cNvSpPr txBox="1">
            <a:spLocks/>
          </p:cNvSpPr>
          <p:nvPr/>
        </p:nvSpPr>
        <p:spPr>
          <a:xfrm>
            <a:off x="11108" y="5594358"/>
            <a:ext cx="12184268" cy="1325563"/>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REML: </a:t>
            </a:r>
            <a:r>
              <a:rPr lang="en-US" sz="2200" dirty="0"/>
              <a:t>REML is a method for estimating variance components in models with random effects. The first thing REML does, computationally speaking, is removing all fixed effects and evaluate remaining variance that belongs to random effects. (Not necessary for fixed effect models) </a:t>
            </a:r>
            <a:r>
              <a:rPr lang="en-US" sz="2400" i="1" dirty="0"/>
              <a:t>http://</a:t>
            </a:r>
            <a:r>
              <a:rPr lang="en-US" sz="2400" i="1" dirty="0" err="1"/>
              <a:t>users.stat.umn.edu</a:t>
            </a:r>
            <a:r>
              <a:rPr lang="en-US" sz="2400" i="1" dirty="0"/>
              <a:t>/~</a:t>
            </a:r>
            <a:r>
              <a:rPr lang="en-US" sz="2400" i="1" dirty="0" err="1"/>
              <a:t>gary</a:t>
            </a:r>
            <a:r>
              <a:rPr lang="en-US" sz="2400" i="1" dirty="0"/>
              <a:t>/classes/5303/handouts/</a:t>
            </a:r>
            <a:r>
              <a:rPr lang="en-US" sz="2400" i="1" dirty="0" err="1"/>
              <a:t>REML.pdf</a:t>
            </a:r>
            <a:endParaRPr lang="en-US" sz="2400" i="1" dirty="0"/>
          </a:p>
        </p:txBody>
      </p:sp>
    </p:spTree>
    <p:extLst>
      <p:ext uri="{BB962C8B-B14F-4D97-AF65-F5344CB8AC3E}">
        <p14:creationId xmlns:p14="http://schemas.microsoft.com/office/powerpoint/2010/main" val="1676352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Does anchoring a variable with 0 change the analysis or interpretation?</a:t>
            </a:r>
            <a:endParaRPr lang="en-US" dirty="0"/>
          </a:p>
        </p:txBody>
      </p:sp>
      <p:sp>
        <p:nvSpPr>
          <p:cNvPr id="4" name="Vertical Text Placeholder 3"/>
          <p:cNvSpPr>
            <a:spLocks noGrp="1"/>
          </p:cNvSpPr>
          <p:nvPr>
            <p:ph type="body" orient="vert" idx="1"/>
          </p:nvPr>
        </p:nvSpPr>
        <p:spPr/>
        <p:txBody>
          <a:bodyPr vert="horz"/>
          <a:lstStyle/>
          <a:p>
            <a:pPr marL="0" indent="0">
              <a:buNone/>
            </a:pPr>
            <a:r>
              <a:rPr lang="hr-HR" dirty="0" err="1">
                <a:latin typeface="Courier New" charset="0"/>
                <a:ea typeface="Courier New" charset="0"/>
                <a:cs typeface="Courier New" charset="0"/>
              </a:rPr>
              <a:t>e.g</a:t>
            </a:r>
            <a:r>
              <a:rPr lang="hr-HR" dirty="0">
                <a:latin typeface="Courier New" charset="0"/>
                <a:ea typeface="Courier New" charset="0"/>
                <a:cs typeface="Courier New" charset="0"/>
              </a:rPr>
              <a:t>. x + (1 | g) + (0 + x | g) </a:t>
            </a:r>
          </a:p>
          <a:p>
            <a:pPr lvl="1"/>
            <a:endParaRPr lang="hr-HR" dirty="0">
              <a:latin typeface="Calibri" charset="0"/>
              <a:ea typeface="Calibri" charset="0"/>
              <a:cs typeface="Calibri" charset="0"/>
            </a:endParaRPr>
          </a:p>
          <a:p>
            <a:r>
              <a:rPr lang="en-US" dirty="0">
                <a:latin typeface="Calibri" charset="0"/>
                <a:ea typeface="Calibri" charset="0"/>
                <a:cs typeface="Calibri" charset="0"/>
              </a:rPr>
              <a:t>Does not change significance of results</a:t>
            </a:r>
          </a:p>
          <a:p>
            <a:r>
              <a:rPr lang="en-US" dirty="0">
                <a:latin typeface="Calibri" charset="0"/>
                <a:ea typeface="Calibri" charset="0"/>
                <a:cs typeface="Calibri" charset="0"/>
              </a:rPr>
              <a:t>Adding a zero represents no correlation between slope and intercept of the factor</a:t>
            </a:r>
            <a:endParaRPr lang="mr-IN" dirty="0">
              <a:latin typeface="Calibri" charset="0"/>
              <a:ea typeface="Calibri" charset="0"/>
              <a:cs typeface="Calibri" charset="0"/>
            </a:endParaRPr>
          </a:p>
        </p:txBody>
      </p:sp>
    </p:spTree>
    <p:extLst>
      <p:ext uri="{BB962C8B-B14F-4D97-AF65-F5344CB8AC3E}">
        <p14:creationId xmlns:p14="http://schemas.microsoft.com/office/powerpoint/2010/main" val="1219930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6"/>
          <p:cNvPicPr>
            <a:picLocks noChangeAspect="1"/>
          </p:cNvPicPr>
          <p:nvPr/>
        </p:nvPicPr>
        <p:blipFill>
          <a:blip r:embed="rId2"/>
          <a:stretch>
            <a:fillRect/>
          </a:stretch>
        </p:blipFill>
        <p:spPr>
          <a:xfrm>
            <a:off x="5765800" y="1460841"/>
            <a:ext cx="5652035" cy="5293043"/>
          </a:xfrm>
          <a:prstGeom prst="rect">
            <a:avLst/>
          </a:prstGeom>
        </p:spPr>
      </p:pic>
      <p:sp>
        <p:nvSpPr>
          <p:cNvPr id="2" name="Title 1"/>
          <p:cNvSpPr>
            <a:spLocks noGrp="1"/>
          </p:cNvSpPr>
          <p:nvPr>
            <p:ph type="title"/>
          </p:nvPr>
        </p:nvSpPr>
        <p:spPr/>
        <p:txBody>
          <a:bodyPr>
            <a:normAutofit/>
          </a:bodyPr>
          <a:lstStyle/>
          <a:p>
            <a:r>
              <a:rPr lang="en-US" dirty="0"/>
              <a:t>Conditional Modes/Means vs. BLUPs</a:t>
            </a:r>
          </a:p>
        </p:txBody>
      </p:sp>
      <p:sp>
        <p:nvSpPr>
          <p:cNvPr id="3" name="Vertical Text Placeholder 2"/>
          <p:cNvSpPr>
            <a:spLocks noGrp="1"/>
          </p:cNvSpPr>
          <p:nvPr>
            <p:ph type="body" orient="vert" idx="1"/>
          </p:nvPr>
        </p:nvSpPr>
        <p:spPr>
          <a:xfrm>
            <a:off x="838200" y="1825625"/>
            <a:ext cx="4927600" cy="4351338"/>
          </a:xfrm>
        </p:spPr>
        <p:txBody>
          <a:bodyPr vert="horz"/>
          <a:lstStyle/>
          <a:p>
            <a:r>
              <a:rPr lang="en-US" dirty="0"/>
              <a:t>Doug Bates (the author of the R package lme4) doesn't like the term "BLUP" and uses "conditional mode" instead</a:t>
            </a:r>
          </a:p>
          <a:p>
            <a:r>
              <a:rPr lang="en-US" dirty="0" err="1"/>
              <a:t>Pg</a:t>
            </a:r>
            <a:r>
              <a:rPr lang="en-US" dirty="0"/>
              <a:t> 22-23 http://lme4.r-forge.r-project.org/</a:t>
            </a:r>
            <a:r>
              <a:rPr lang="en-US" dirty="0" err="1"/>
              <a:t>lMMwR</a:t>
            </a:r>
            <a:r>
              <a:rPr lang="en-US" dirty="0"/>
              <a:t>/</a:t>
            </a:r>
            <a:r>
              <a:rPr lang="en-US" dirty="0" err="1"/>
              <a:t>lrgprt.pdf</a:t>
            </a:r>
            <a:endParaRPr lang="en-US" dirty="0"/>
          </a:p>
          <a:p>
            <a:r>
              <a:rPr lang="en-US" dirty="0"/>
              <a:t>Negative value = shorter delay Positive value = longer delay</a:t>
            </a:r>
          </a:p>
        </p:txBody>
      </p:sp>
      <p:graphicFrame>
        <p:nvGraphicFramePr>
          <p:cNvPr id="5" name="Chart 4"/>
          <p:cNvGraphicFramePr>
            <a:graphicFrameLocks/>
          </p:cNvGraphicFramePr>
          <p:nvPr>
            <p:extLst>
              <p:ext uri="{D42A27DB-BD31-4B8C-83A1-F6EECF244321}">
                <p14:modId xmlns:p14="http://schemas.microsoft.com/office/powerpoint/2010/main" val="73302732"/>
              </p:ext>
            </p:extLst>
          </p:nvPr>
        </p:nvGraphicFramePr>
        <p:xfrm>
          <a:off x="5765800" y="1291273"/>
          <a:ext cx="5588000" cy="536860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44912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6"/>
          <p:cNvPicPr>
            <a:picLocks noChangeAspect="1"/>
          </p:cNvPicPr>
          <p:nvPr/>
        </p:nvPicPr>
        <p:blipFill>
          <a:blip r:embed="rId2"/>
          <a:stretch>
            <a:fillRect/>
          </a:stretch>
        </p:blipFill>
        <p:spPr>
          <a:xfrm>
            <a:off x="5765800" y="1460841"/>
            <a:ext cx="5652035" cy="5293043"/>
          </a:xfrm>
          <a:prstGeom prst="rect">
            <a:avLst/>
          </a:prstGeom>
        </p:spPr>
      </p:pic>
      <p:sp>
        <p:nvSpPr>
          <p:cNvPr id="2" name="Title 1"/>
          <p:cNvSpPr>
            <a:spLocks noGrp="1"/>
          </p:cNvSpPr>
          <p:nvPr>
            <p:ph type="title"/>
          </p:nvPr>
        </p:nvSpPr>
        <p:spPr/>
        <p:txBody>
          <a:bodyPr>
            <a:normAutofit/>
          </a:bodyPr>
          <a:lstStyle/>
          <a:p>
            <a:r>
              <a:rPr lang="en-US" dirty="0"/>
              <a:t>Conditional Modes/Means vs. BLUPs</a:t>
            </a:r>
          </a:p>
        </p:txBody>
      </p:sp>
      <p:sp>
        <p:nvSpPr>
          <p:cNvPr id="3" name="Vertical Text Placeholder 2"/>
          <p:cNvSpPr>
            <a:spLocks noGrp="1"/>
          </p:cNvSpPr>
          <p:nvPr>
            <p:ph type="body" orient="vert" idx="1"/>
          </p:nvPr>
        </p:nvSpPr>
        <p:spPr>
          <a:xfrm>
            <a:off x="838200" y="1825625"/>
            <a:ext cx="4927600" cy="4351338"/>
          </a:xfrm>
        </p:spPr>
        <p:txBody>
          <a:bodyPr vert="horz"/>
          <a:lstStyle/>
          <a:p>
            <a:r>
              <a:rPr lang="en-US" dirty="0"/>
              <a:t>Doug Bates (the author of the R package lme4) doesn't like the term "BLUP" and uses "conditional mode" instead</a:t>
            </a:r>
          </a:p>
          <a:p>
            <a:r>
              <a:rPr lang="en-US" dirty="0" err="1"/>
              <a:t>Pg</a:t>
            </a:r>
            <a:r>
              <a:rPr lang="en-US" dirty="0"/>
              <a:t> 22-23 http://lme4.r-forge.r-project.org/</a:t>
            </a:r>
            <a:r>
              <a:rPr lang="en-US" dirty="0" err="1"/>
              <a:t>lMMwR</a:t>
            </a:r>
            <a:r>
              <a:rPr lang="en-US" dirty="0"/>
              <a:t>/</a:t>
            </a:r>
            <a:r>
              <a:rPr lang="en-US" dirty="0" err="1"/>
              <a:t>lrgprt.pdf</a:t>
            </a:r>
            <a:endParaRPr lang="en-US" dirty="0"/>
          </a:p>
          <a:p>
            <a:r>
              <a:rPr lang="en-US" dirty="0"/>
              <a:t>Negative value = shorter delay Positive value = longer delay</a:t>
            </a:r>
          </a:p>
        </p:txBody>
      </p:sp>
    </p:spTree>
    <p:extLst>
      <p:ext uri="{BB962C8B-B14F-4D97-AF65-F5344CB8AC3E}">
        <p14:creationId xmlns:p14="http://schemas.microsoft.com/office/powerpoint/2010/main" val="924784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Multivariate analysis: Not straightforward in R</a:t>
            </a:r>
          </a:p>
        </p:txBody>
      </p:sp>
      <p:sp>
        <p:nvSpPr>
          <p:cNvPr id="3" name="Vertical Text Placeholder 2"/>
          <p:cNvSpPr>
            <a:spLocks noGrp="1"/>
          </p:cNvSpPr>
          <p:nvPr>
            <p:ph type="body" orient="vert" idx="1"/>
          </p:nvPr>
        </p:nvSpPr>
        <p:spPr/>
        <p:txBody>
          <a:bodyPr vert="horz"/>
          <a:lstStyle/>
          <a:p>
            <a:r>
              <a:rPr lang="en-US" dirty="0"/>
              <a:t>More on this later</a:t>
            </a:r>
            <a:r>
              <a:rPr lang="mr-IN" dirty="0"/>
              <a:t>…</a:t>
            </a:r>
            <a:endParaRPr lang="en-US" dirty="0"/>
          </a:p>
        </p:txBody>
      </p:sp>
    </p:spTree>
    <p:extLst>
      <p:ext uri="{BB962C8B-B14F-4D97-AF65-F5344CB8AC3E}">
        <p14:creationId xmlns:p14="http://schemas.microsoft.com/office/powerpoint/2010/main" val="248711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dirty="0"/>
          </a:p>
        </p:txBody>
      </p:sp>
      <p:pic>
        <p:nvPicPr>
          <p:cNvPr id="10" name="Content Placeholder 9"/>
          <p:cNvPicPr>
            <a:picLocks noGrp="1" noChangeAspect="1"/>
          </p:cNvPicPr>
          <p:nvPr>
            <p:ph sz="half" idx="1"/>
          </p:nvPr>
        </p:nvPicPr>
        <p:blipFill>
          <a:blip r:embed="rId2"/>
          <a:stretch>
            <a:fillRect/>
          </a:stretch>
        </p:blipFill>
        <p:spPr>
          <a:xfrm>
            <a:off x="208002" y="718904"/>
            <a:ext cx="5793807" cy="5458059"/>
          </a:xfrm>
          <a:prstGeom prst="rect">
            <a:avLst/>
          </a:prstGeom>
        </p:spPr>
      </p:pic>
      <p:pic>
        <p:nvPicPr>
          <p:cNvPr id="11" name="Content Placeholder 10"/>
          <p:cNvPicPr>
            <a:picLocks noGrp="1" noChangeAspect="1"/>
          </p:cNvPicPr>
          <p:nvPr>
            <p:ph sz="half" idx="2"/>
          </p:nvPr>
        </p:nvPicPr>
        <p:blipFill>
          <a:blip r:embed="rId3"/>
          <a:stretch>
            <a:fillRect/>
          </a:stretch>
        </p:blipFill>
        <p:spPr>
          <a:xfrm>
            <a:off x="6096000" y="718904"/>
            <a:ext cx="5793807" cy="5458059"/>
          </a:xfrm>
          <a:prstGeom prst="rect">
            <a:avLst/>
          </a:prstGeom>
        </p:spPr>
      </p:pic>
    </p:spTree>
    <p:extLst>
      <p:ext uri="{BB962C8B-B14F-4D97-AF65-F5344CB8AC3E}">
        <p14:creationId xmlns:p14="http://schemas.microsoft.com/office/powerpoint/2010/main" val="1591567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After Lab Meeting Discussion</a:t>
            </a:r>
          </a:p>
        </p:txBody>
      </p:sp>
      <p:sp>
        <p:nvSpPr>
          <p:cNvPr id="3" name="Content Placeholder 2"/>
          <p:cNvSpPr>
            <a:spLocks noGrp="1"/>
          </p:cNvSpPr>
          <p:nvPr>
            <p:ph sz="half" idx="1"/>
          </p:nvPr>
        </p:nvSpPr>
        <p:spPr>
          <a:xfrm>
            <a:off x="838199" y="1825625"/>
            <a:ext cx="10334625" cy="4351338"/>
          </a:xfrm>
        </p:spPr>
        <p:txBody>
          <a:bodyPr>
            <a:normAutofit fontScale="92500" lnSpcReduction="10000"/>
          </a:bodyPr>
          <a:lstStyle/>
          <a:p>
            <a:r>
              <a:rPr lang="en-US" strike="sngStrike" dirty="0"/>
              <a:t>Diagnostic plots—need histogram of residuals; send to Kristin</a:t>
            </a:r>
          </a:p>
          <a:p>
            <a:r>
              <a:rPr lang="en-US" dirty="0"/>
              <a:t>Maybe a multivariate analysis is more appropriate?</a:t>
            </a:r>
          </a:p>
          <a:p>
            <a:r>
              <a:rPr lang="en-US" strike="sngStrike" dirty="0" err="1"/>
              <a:t>lsmeans</a:t>
            </a:r>
            <a:r>
              <a:rPr lang="en-US" strike="sngStrike" dirty="0"/>
              <a:t> are inappropriate to present, so BLUPs can be used. However, this makes it hard to compare across treatments. I have “conditional variances”—is that the root of BLUPs?</a:t>
            </a:r>
          </a:p>
          <a:p>
            <a:pPr lvl="1"/>
            <a:r>
              <a:rPr lang="en-US" strike="sngStrike" dirty="0"/>
              <a:t>What does the x-axis mean</a:t>
            </a:r>
          </a:p>
          <a:p>
            <a:r>
              <a:rPr lang="en-US" strike="sngStrike" dirty="0"/>
              <a:t>Check with zero intercepts actually means.  Is it changing the analysis or interpretation of the data?</a:t>
            </a:r>
          </a:p>
          <a:p>
            <a:r>
              <a:rPr lang="en-US" strike="sngStrike" dirty="0"/>
              <a:t>What is REML? Restricted maximum likelihood</a:t>
            </a:r>
          </a:p>
          <a:p>
            <a:pPr lvl="1"/>
            <a:r>
              <a:rPr lang="en-US" strike="sngStrike" dirty="0"/>
              <a:t>What is it using if F</a:t>
            </a:r>
          </a:p>
          <a:p>
            <a:pPr lvl="1"/>
            <a:r>
              <a:rPr lang="en-US" strike="sngStrike" dirty="0"/>
              <a:t>Not a clear option in SAS, notified if the analysis used it</a:t>
            </a:r>
          </a:p>
          <a:p>
            <a:endParaRPr lang="en-US" dirty="0"/>
          </a:p>
        </p:txBody>
      </p:sp>
    </p:spTree>
    <p:extLst>
      <p:ext uri="{BB962C8B-B14F-4D97-AF65-F5344CB8AC3E}">
        <p14:creationId xmlns:p14="http://schemas.microsoft.com/office/powerpoint/2010/main" val="1164296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Diagnostic Plots</a:t>
            </a:r>
          </a:p>
        </p:txBody>
      </p:sp>
      <p:sp>
        <p:nvSpPr>
          <p:cNvPr id="6" name="Text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1453195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Delay</a:t>
            </a:r>
          </a:p>
        </p:txBody>
      </p:sp>
      <p:sp>
        <p:nvSpPr>
          <p:cNvPr id="5" name="Text Placeholder 4"/>
          <p:cNvSpPr>
            <a:spLocks noGrp="1"/>
          </p:cNvSpPr>
          <p:nvPr>
            <p:ph type="body" idx="1"/>
          </p:nvPr>
        </p:nvSpPr>
        <p:spPr/>
        <p:txBody>
          <a:bodyPr/>
          <a:lstStyle/>
          <a:p>
            <a:r>
              <a:rPr lang="en-US" dirty="0"/>
              <a:t>Region	</a:t>
            </a:r>
          </a:p>
        </p:txBody>
      </p:sp>
      <p:pic>
        <p:nvPicPr>
          <p:cNvPr id="9" name="Content Placeholder 8"/>
          <p:cNvPicPr>
            <a:picLocks noGrp="1" noChangeAspect="1"/>
          </p:cNvPicPr>
          <p:nvPr>
            <p:ph sz="half" idx="2"/>
          </p:nvPr>
        </p:nvPicPr>
        <p:blipFill>
          <a:blip r:embed="rId2"/>
          <a:stretch>
            <a:fillRect/>
          </a:stretch>
        </p:blipFill>
        <p:spPr>
          <a:xfrm>
            <a:off x="1451437" y="2505075"/>
            <a:ext cx="3934489" cy="3684588"/>
          </a:xfrm>
          <a:prstGeom prst="rect">
            <a:avLst/>
          </a:prstGeom>
        </p:spPr>
      </p:pic>
      <p:sp>
        <p:nvSpPr>
          <p:cNvPr id="7" name="Text Placeholder 6"/>
          <p:cNvSpPr>
            <a:spLocks noGrp="1"/>
          </p:cNvSpPr>
          <p:nvPr>
            <p:ph type="body" sz="quarter" idx="3"/>
          </p:nvPr>
        </p:nvSpPr>
        <p:spPr/>
        <p:txBody>
          <a:bodyPr/>
          <a:lstStyle/>
          <a:p>
            <a:r>
              <a:rPr lang="en-US" dirty="0"/>
              <a:t>Cultivation</a:t>
            </a:r>
          </a:p>
        </p:txBody>
      </p:sp>
      <p:pic>
        <p:nvPicPr>
          <p:cNvPr id="12" name="Content Placeholder 11"/>
          <p:cNvPicPr>
            <a:picLocks noGrp="1" noChangeAspect="1"/>
          </p:cNvPicPr>
          <p:nvPr>
            <p:ph sz="quarter" idx="4"/>
          </p:nvPr>
        </p:nvPicPr>
        <p:blipFill>
          <a:blip r:embed="rId3"/>
          <a:stretch>
            <a:fillRect/>
          </a:stretch>
        </p:blipFill>
        <p:spPr>
          <a:xfrm>
            <a:off x="6796549" y="2505075"/>
            <a:ext cx="3934489" cy="3684588"/>
          </a:xfrm>
          <a:prstGeom prst="rect">
            <a:avLst/>
          </a:prstGeom>
        </p:spPr>
      </p:pic>
    </p:spTree>
    <p:extLst>
      <p:ext uri="{BB962C8B-B14F-4D97-AF65-F5344CB8AC3E}">
        <p14:creationId xmlns:p14="http://schemas.microsoft.com/office/powerpoint/2010/main" val="276848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Delay2</a:t>
            </a:r>
          </a:p>
        </p:txBody>
      </p:sp>
      <p:sp>
        <p:nvSpPr>
          <p:cNvPr id="5" name="Text Placeholder 4"/>
          <p:cNvSpPr>
            <a:spLocks noGrp="1"/>
          </p:cNvSpPr>
          <p:nvPr>
            <p:ph type="body" idx="1"/>
          </p:nvPr>
        </p:nvSpPr>
        <p:spPr/>
        <p:txBody>
          <a:bodyPr/>
          <a:lstStyle/>
          <a:p>
            <a:r>
              <a:rPr lang="en-US" dirty="0"/>
              <a:t>Region	</a:t>
            </a:r>
          </a:p>
        </p:txBody>
      </p:sp>
      <p:sp>
        <p:nvSpPr>
          <p:cNvPr id="7" name="Text Placeholder 6"/>
          <p:cNvSpPr>
            <a:spLocks noGrp="1"/>
          </p:cNvSpPr>
          <p:nvPr>
            <p:ph type="body" sz="quarter" idx="3"/>
          </p:nvPr>
        </p:nvSpPr>
        <p:spPr/>
        <p:txBody>
          <a:bodyPr/>
          <a:lstStyle/>
          <a:p>
            <a:r>
              <a:rPr lang="en-US" dirty="0"/>
              <a:t>Cultivation</a:t>
            </a:r>
          </a:p>
        </p:txBody>
      </p:sp>
      <p:pic>
        <p:nvPicPr>
          <p:cNvPr id="6" name="Content Placeholder 5"/>
          <p:cNvPicPr>
            <a:picLocks noGrp="1" noChangeAspect="1"/>
          </p:cNvPicPr>
          <p:nvPr>
            <p:ph sz="half" idx="2"/>
          </p:nvPr>
        </p:nvPicPr>
        <p:blipFill>
          <a:blip r:embed="rId2"/>
          <a:stretch>
            <a:fillRect/>
          </a:stretch>
        </p:blipFill>
        <p:spPr>
          <a:xfrm>
            <a:off x="1410231" y="2505075"/>
            <a:ext cx="4016900" cy="3684588"/>
          </a:xfrm>
          <a:prstGeom prst="rect">
            <a:avLst/>
          </a:prstGeom>
        </p:spPr>
      </p:pic>
      <p:pic>
        <p:nvPicPr>
          <p:cNvPr id="9" name="Content Placeholder 8"/>
          <p:cNvPicPr>
            <a:picLocks noGrp="1" noChangeAspect="1"/>
          </p:cNvPicPr>
          <p:nvPr>
            <p:ph sz="quarter" idx="4"/>
          </p:nvPr>
        </p:nvPicPr>
        <p:blipFill>
          <a:blip r:embed="rId3"/>
          <a:stretch>
            <a:fillRect/>
          </a:stretch>
        </p:blipFill>
        <p:spPr>
          <a:xfrm>
            <a:off x="6755344" y="2505075"/>
            <a:ext cx="4016900" cy="3684588"/>
          </a:xfrm>
          <a:prstGeom prst="rect">
            <a:avLst/>
          </a:prstGeom>
        </p:spPr>
      </p:pic>
    </p:spTree>
    <p:extLst>
      <p:ext uri="{BB962C8B-B14F-4D97-AF65-F5344CB8AC3E}">
        <p14:creationId xmlns:p14="http://schemas.microsoft.com/office/powerpoint/2010/main" val="7932319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Rate</a:t>
            </a:r>
          </a:p>
        </p:txBody>
      </p:sp>
      <p:sp>
        <p:nvSpPr>
          <p:cNvPr id="5" name="Text Placeholder 4"/>
          <p:cNvSpPr>
            <a:spLocks noGrp="1"/>
          </p:cNvSpPr>
          <p:nvPr>
            <p:ph type="body" idx="1"/>
          </p:nvPr>
        </p:nvSpPr>
        <p:spPr/>
        <p:txBody>
          <a:bodyPr/>
          <a:lstStyle/>
          <a:p>
            <a:r>
              <a:rPr lang="en-US" dirty="0"/>
              <a:t>Region	</a:t>
            </a:r>
          </a:p>
        </p:txBody>
      </p:sp>
      <p:pic>
        <p:nvPicPr>
          <p:cNvPr id="11" name="Content Placeholder 10"/>
          <p:cNvPicPr>
            <a:picLocks noGrp="1" noChangeAspect="1"/>
          </p:cNvPicPr>
          <p:nvPr>
            <p:ph sz="half" idx="2"/>
          </p:nvPr>
        </p:nvPicPr>
        <p:blipFill>
          <a:blip r:embed="rId2"/>
          <a:stretch>
            <a:fillRect/>
          </a:stretch>
        </p:blipFill>
        <p:spPr>
          <a:xfrm>
            <a:off x="1451437" y="2505075"/>
            <a:ext cx="3934489" cy="3684588"/>
          </a:xfrm>
          <a:prstGeom prst="rect">
            <a:avLst/>
          </a:prstGeom>
        </p:spPr>
      </p:pic>
      <p:sp>
        <p:nvSpPr>
          <p:cNvPr id="7" name="Text Placeholder 6"/>
          <p:cNvSpPr>
            <a:spLocks noGrp="1"/>
          </p:cNvSpPr>
          <p:nvPr>
            <p:ph type="body" sz="quarter" idx="3"/>
          </p:nvPr>
        </p:nvSpPr>
        <p:spPr/>
        <p:txBody>
          <a:bodyPr/>
          <a:lstStyle/>
          <a:p>
            <a:r>
              <a:rPr lang="en-US" dirty="0"/>
              <a:t>Cultivation</a:t>
            </a:r>
          </a:p>
        </p:txBody>
      </p:sp>
      <p:pic>
        <p:nvPicPr>
          <p:cNvPr id="12" name="Content Placeholder 11"/>
          <p:cNvPicPr>
            <a:picLocks noGrp="1" noChangeAspect="1"/>
          </p:cNvPicPr>
          <p:nvPr>
            <p:ph sz="quarter" idx="4"/>
          </p:nvPr>
        </p:nvPicPr>
        <p:blipFill>
          <a:blip r:embed="rId3"/>
          <a:stretch>
            <a:fillRect/>
          </a:stretch>
        </p:blipFill>
        <p:spPr>
          <a:xfrm>
            <a:off x="6796549" y="2505075"/>
            <a:ext cx="3934489" cy="3684588"/>
          </a:xfrm>
          <a:prstGeom prst="rect">
            <a:avLst/>
          </a:prstGeom>
        </p:spPr>
      </p:pic>
    </p:spTree>
    <p:extLst>
      <p:ext uri="{BB962C8B-B14F-4D97-AF65-F5344CB8AC3E}">
        <p14:creationId xmlns:p14="http://schemas.microsoft.com/office/powerpoint/2010/main" val="1159789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Rate2</a:t>
            </a:r>
          </a:p>
        </p:txBody>
      </p:sp>
      <p:sp>
        <p:nvSpPr>
          <p:cNvPr id="5" name="Text Placeholder 4"/>
          <p:cNvSpPr>
            <a:spLocks noGrp="1"/>
          </p:cNvSpPr>
          <p:nvPr>
            <p:ph type="body" idx="1"/>
          </p:nvPr>
        </p:nvSpPr>
        <p:spPr/>
        <p:txBody>
          <a:bodyPr/>
          <a:lstStyle/>
          <a:p>
            <a:r>
              <a:rPr lang="en-US" dirty="0"/>
              <a:t>Region	</a:t>
            </a:r>
          </a:p>
        </p:txBody>
      </p:sp>
      <p:sp>
        <p:nvSpPr>
          <p:cNvPr id="7" name="Text Placeholder 6"/>
          <p:cNvSpPr>
            <a:spLocks noGrp="1"/>
          </p:cNvSpPr>
          <p:nvPr>
            <p:ph type="body" sz="quarter" idx="3"/>
          </p:nvPr>
        </p:nvSpPr>
        <p:spPr/>
        <p:txBody>
          <a:bodyPr/>
          <a:lstStyle/>
          <a:p>
            <a:r>
              <a:rPr lang="en-US" dirty="0"/>
              <a:t>Cultivation</a:t>
            </a:r>
          </a:p>
        </p:txBody>
      </p:sp>
      <p:pic>
        <p:nvPicPr>
          <p:cNvPr id="10" name="Content Placeholder 9"/>
          <p:cNvPicPr>
            <a:picLocks noGrp="1" noChangeAspect="1"/>
          </p:cNvPicPr>
          <p:nvPr>
            <p:ph sz="half" idx="2"/>
          </p:nvPr>
        </p:nvPicPr>
        <p:blipFill>
          <a:blip r:embed="rId2"/>
          <a:stretch>
            <a:fillRect/>
          </a:stretch>
        </p:blipFill>
        <p:spPr>
          <a:xfrm>
            <a:off x="1410231" y="2505075"/>
            <a:ext cx="4016900" cy="3684588"/>
          </a:xfrm>
          <a:prstGeom prst="rect">
            <a:avLst/>
          </a:prstGeom>
        </p:spPr>
      </p:pic>
      <p:pic>
        <p:nvPicPr>
          <p:cNvPr id="8" name="Content Placeholder 7"/>
          <p:cNvPicPr>
            <a:picLocks noGrp="1" noChangeAspect="1"/>
          </p:cNvPicPr>
          <p:nvPr>
            <p:ph sz="quarter" idx="4"/>
          </p:nvPr>
        </p:nvPicPr>
        <p:blipFill>
          <a:blip r:embed="rId3"/>
          <a:stretch>
            <a:fillRect/>
          </a:stretch>
        </p:blipFill>
        <p:spPr>
          <a:xfrm>
            <a:off x="6755344" y="2505075"/>
            <a:ext cx="4016900" cy="3684588"/>
          </a:xfrm>
          <a:prstGeom prst="rect">
            <a:avLst/>
          </a:prstGeom>
        </p:spPr>
      </p:pic>
    </p:spTree>
    <p:extLst>
      <p:ext uri="{BB962C8B-B14F-4D97-AF65-F5344CB8AC3E}">
        <p14:creationId xmlns:p14="http://schemas.microsoft.com/office/powerpoint/2010/main" val="1045201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Uniformity</a:t>
            </a:r>
          </a:p>
        </p:txBody>
      </p:sp>
      <p:sp>
        <p:nvSpPr>
          <p:cNvPr id="5" name="Text Placeholder 4"/>
          <p:cNvSpPr>
            <a:spLocks noGrp="1"/>
          </p:cNvSpPr>
          <p:nvPr>
            <p:ph type="body" idx="1"/>
          </p:nvPr>
        </p:nvSpPr>
        <p:spPr/>
        <p:txBody>
          <a:bodyPr/>
          <a:lstStyle/>
          <a:p>
            <a:r>
              <a:rPr lang="en-US" dirty="0"/>
              <a:t>Region</a:t>
            </a:r>
          </a:p>
        </p:txBody>
      </p:sp>
      <p:pic>
        <p:nvPicPr>
          <p:cNvPr id="9" name="Content Placeholder 8"/>
          <p:cNvPicPr>
            <a:picLocks noGrp="1" noChangeAspect="1"/>
          </p:cNvPicPr>
          <p:nvPr>
            <p:ph sz="half" idx="2"/>
          </p:nvPr>
        </p:nvPicPr>
        <p:blipFill>
          <a:blip r:embed="rId2"/>
          <a:stretch>
            <a:fillRect/>
          </a:stretch>
        </p:blipFill>
        <p:spPr>
          <a:xfrm>
            <a:off x="1451437" y="2505075"/>
            <a:ext cx="3934489" cy="3684588"/>
          </a:xfrm>
          <a:prstGeom prst="rect">
            <a:avLst/>
          </a:prstGeom>
        </p:spPr>
      </p:pic>
      <p:sp>
        <p:nvSpPr>
          <p:cNvPr id="7" name="Text Placeholder 6"/>
          <p:cNvSpPr>
            <a:spLocks noGrp="1"/>
          </p:cNvSpPr>
          <p:nvPr>
            <p:ph type="body" sz="quarter" idx="3"/>
          </p:nvPr>
        </p:nvSpPr>
        <p:spPr/>
        <p:txBody>
          <a:bodyPr/>
          <a:lstStyle/>
          <a:p>
            <a:r>
              <a:rPr lang="en-US" dirty="0"/>
              <a:t>Cultivation</a:t>
            </a:r>
          </a:p>
        </p:txBody>
      </p:sp>
      <p:pic>
        <p:nvPicPr>
          <p:cNvPr id="10" name="Content Placeholder 9"/>
          <p:cNvPicPr>
            <a:picLocks noGrp="1" noChangeAspect="1"/>
          </p:cNvPicPr>
          <p:nvPr>
            <p:ph sz="quarter" idx="4"/>
          </p:nvPr>
        </p:nvPicPr>
        <p:blipFill>
          <a:blip r:embed="rId3"/>
          <a:stretch>
            <a:fillRect/>
          </a:stretch>
        </p:blipFill>
        <p:spPr>
          <a:xfrm>
            <a:off x="6796549" y="2505075"/>
            <a:ext cx="3934489" cy="3684588"/>
          </a:xfrm>
          <a:prstGeom prst="rect">
            <a:avLst/>
          </a:prstGeom>
        </p:spPr>
      </p:pic>
    </p:spTree>
    <p:extLst>
      <p:ext uri="{BB962C8B-B14F-4D97-AF65-F5344CB8AC3E}">
        <p14:creationId xmlns:p14="http://schemas.microsoft.com/office/powerpoint/2010/main" val="2214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9835</TotalTime>
  <Words>1176</Words>
  <Application>Microsoft Macintosh PowerPoint</Application>
  <PresentationFormat>Widescreen</PresentationFormat>
  <Paragraphs>340</Paragraphs>
  <Slides>19</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Calibri Light</vt:lpstr>
      <vt:lpstr>Courier New</vt:lpstr>
      <vt:lpstr>Mangal</vt:lpstr>
      <vt:lpstr>Symbol</vt:lpstr>
      <vt:lpstr>Times New Roman</vt:lpstr>
      <vt:lpstr>Office Theme</vt:lpstr>
      <vt:lpstr>PowerPoint Presentation</vt:lpstr>
      <vt:lpstr>PowerPoint Presentation</vt:lpstr>
      <vt:lpstr>After Lab Meeting Discussion</vt:lpstr>
      <vt:lpstr>Diagnostic Plots</vt:lpstr>
      <vt:lpstr>Delay</vt:lpstr>
      <vt:lpstr>Delay2</vt:lpstr>
      <vt:lpstr>Rate</vt:lpstr>
      <vt:lpstr>Rate2</vt:lpstr>
      <vt:lpstr>Uniformity</vt:lpstr>
      <vt:lpstr>Uniformity2</vt:lpstr>
      <vt:lpstr>% of Viable Germinated</vt:lpstr>
      <vt:lpstr>% of Viable Germinated 2</vt:lpstr>
      <vt:lpstr>Univariate analysis (REML = F)</vt:lpstr>
      <vt:lpstr>Univariate analysis (REML = T)</vt:lpstr>
      <vt:lpstr>Univariate analysis (REML = T), Rm 0% germ</vt:lpstr>
      <vt:lpstr>Does anchoring a variable with 0 change the analysis or interpretation?</vt:lpstr>
      <vt:lpstr>Conditional Modes/Means vs. BLUPs</vt:lpstr>
      <vt:lpstr>Conditional Modes/Means vs. BLUPs</vt:lpstr>
      <vt:lpstr>Multivariate analysis: Not straightforward in R</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Univariate analysis</dc:title>
  <dc:creator>Bernau, Vivian M.</dc:creator>
  <cp:lastModifiedBy>Bernau, Vivian M.</cp:lastModifiedBy>
  <cp:revision>32</cp:revision>
  <dcterms:created xsi:type="dcterms:W3CDTF">2017-10-27T14:32:49Z</dcterms:created>
  <dcterms:modified xsi:type="dcterms:W3CDTF">2018-02-01T03:05:00Z</dcterms:modified>
</cp:coreProperties>
</file>